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77" r:id="rId10"/>
    <p:sldId id="264" r:id="rId11"/>
    <p:sldId id="265" r:id="rId12"/>
    <p:sldId id="266" r:id="rId13"/>
    <p:sldId id="267" r:id="rId14"/>
    <p:sldId id="268" r:id="rId15"/>
    <p:sldId id="278" r:id="rId16"/>
    <p:sldId id="269" r:id="rId17"/>
    <p:sldId id="270" r:id="rId18"/>
    <p:sldId id="271" r:id="rId19"/>
    <p:sldId id="272" r:id="rId20"/>
    <p:sldId id="274" r:id="rId21"/>
    <p:sldId id="275" r:id="rId22"/>
    <p:sldId id="276"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5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 name="Shape 16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re et sous-titre">
    <p:bg>
      <p:bgPr>
        <a:solidFill>
          <a:srgbClr val="FFFFFF"/>
        </a:solidFill>
        <a:effectLst/>
      </p:bgPr>
    </p:bg>
    <p:spTree>
      <p:nvGrpSpPr>
        <p:cNvPr id="1" name=""/>
        <p:cNvGrpSpPr/>
        <p:nvPr/>
      </p:nvGrpSpPr>
      <p:grpSpPr>
        <a:xfrm>
          <a:off x="0" y="0"/>
          <a:ext cx="0" cy="0"/>
          <a:chOff x="0" y="0"/>
          <a:chExt cx="0" cy="0"/>
        </a:xfrm>
      </p:grpSpPr>
      <p:sp>
        <p:nvSpPr>
          <p:cNvPr id="13" name="Lig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g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Date"/>
          <p:cNvSpPr txBox="1">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16" name="Texte du titre"/>
          <p:cNvSpPr txBox="1">
            <a:spLocks noGrp="1"/>
          </p:cNvSpPr>
          <p:nvPr>
            <p:ph type="title"/>
          </p:nvPr>
        </p:nvSpPr>
        <p:spPr>
          <a:xfrm>
            <a:off x="774700" y="3568700"/>
            <a:ext cx="12293600" cy="2108200"/>
          </a:xfrm>
          <a:prstGeom prst="rect">
            <a:avLst/>
          </a:prstGeom>
        </p:spPr>
        <p:txBody>
          <a:bodyPr anchor="b"/>
          <a:lstStyle/>
          <a:p>
            <a:r>
              <a:t>Texte du titre</a:t>
            </a:r>
          </a:p>
        </p:txBody>
      </p:sp>
      <p:sp>
        <p:nvSpPr>
          <p:cNvPr id="17" name="Texte niveau 1…"/>
          <p:cNvSpPr txBox="1">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r>
              <a:t>Texte niveau 1</a:t>
            </a:r>
          </a:p>
          <a:p>
            <a:pPr lvl="1"/>
            <a:r>
              <a:t>Texte niveau 2</a:t>
            </a:r>
          </a:p>
          <a:p>
            <a:pPr lvl="2"/>
            <a:r>
              <a:t>Texte niveau 3</a:t>
            </a:r>
          </a:p>
          <a:p>
            <a:pPr lvl="3"/>
            <a:r>
              <a:t>Texte niveau 4</a:t>
            </a:r>
          </a:p>
          <a:p>
            <a:pPr lvl="4"/>
            <a:r>
              <a:t>Texte niveau 5</a:t>
            </a:r>
          </a:p>
        </p:txBody>
      </p:sp>
      <p:sp>
        <p:nvSpPr>
          <p:cNvPr id="18" name="Numéro de diapositive"/>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itation">
    <p:spTree>
      <p:nvGrpSpPr>
        <p:cNvPr id="1" name=""/>
        <p:cNvGrpSpPr/>
        <p:nvPr/>
      </p:nvGrpSpPr>
      <p:grpSpPr>
        <a:xfrm>
          <a:off x="0" y="0"/>
          <a:ext cx="0" cy="0"/>
          <a:chOff x="0" y="0"/>
          <a:chExt cx="0" cy="0"/>
        </a:xfrm>
      </p:grpSpPr>
      <p:sp>
        <p:nvSpPr>
          <p:cNvPr id="107" name="« Saisissez une citation ici. »"/>
          <p:cNvSpPr txBox="1">
            <a:spLocks noGrp="1"/>
          </p:cNvSpPr>
          <p:nvPr>
            <p:ph type="body" sz="quarter" idx="13"/>
          </p:nvPr>
        </p:nvSpPr>
        <p:spPr>
          <a:xfrm>
            <a:off x="1270000" y="4305300"/>
            <a:ext cx="10464800" cy="609600"/>
          </a:xfrm>
          <a:prstGeom prst="rect">
            <a:avLst/>
          </a:prstGeom>
        </p:spPr>
        <p:txBody>
          <a:bodyPr>
            <a:spAutoFit/>
          </a:bodyPr>
          <a:lstStyle>
            <a:lvl1pPr marL="0" indent="0" algn="ctr">
              <a:buClrTx/>
              <a:buSzTx/>
              <a:buFontTx/>
              <a:buNone/>
              <a:defRPr sz="3000"/>
            </a:lvl1pPr>
          </a:lstStyle>
          <a:p>
            <a:r>
              <a:t>« Saisissez une citation ici. » </a:t>
            </a:r>
          </a:p>
        </p:txBody>
      </p:sp>
      <p:sp>
        <p:nvSpPr>
          <p:cNvPr id="108" name="-Gilles Allain"/>
          <p:cNvSpPr txBox="1">
            <a:spLocks noGrp="1"/>
          </p:cNvSpPr>
          <p:nvPr>
            <p:ph type="body" sz="quarter" idx="14"/>
          </p:nvPr>
        </p:nvSpPr>
        <p:spPr>
          <a:xfrm>
            <a:off x="1270000" y="6362700"/>
            <a:ext cx="10464800" cy="609600"/>
          </a:xfrm>
          <a:prstGeom prst="rect">
            <a:avLst/>
          </a:prstGeom>
        </p:spPr>
        <p:txBody>
          <a:bodyPr anchor="t">
            <a:spAutoFit/>
          </a:bodyPr>
          <a:lstStyle>
            <a:lvl1pPr marL="0" indent="0" algn="ctr">
              <a:spcBef>
                <a:spcPts val="1200"/>
              </a:spcBef>
              <a:buClrTx/>
              <a:buSzTx/>
              <a:buFontTx/>
              <a:buNone/>
              <a:defRPr sz="3000" i="1">
                <a:solidFill>
                  <a:srgbClr val="5C86B9"/>
                </a:solidFill>
              </a:defRPr>
            </a:lvl1pPr>
          </a:lstStyle>
          <a:p>
            <a:r>
              <a:t>-Gilles Allain</a:t>
            </a:r>
          </a:p>
        </p:txBody>
      </p:sp>
      <p:sp>
        <p:nvSpPr>
          <p:cNvPr id="109" name="Numéro de diapositive"/>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Numéro de diapositive"/>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ierge">
    <p:spTree>
      <p:nvGrpSpPr>
        <p:cNvPr id="1" name=""/>
        <p:cNvGrpSpPr/>
        <p:nvPr/>
      </p:nvGrpSpPr>
      <p:grpSpPr>
        <a:xfrm>
          <a:off x="0" y="0"/>
          <a:ext cx="0" cy="0"/>
          <a:chOff x="0" y="0"/>
          <a:chExt cx="0" cy="0"/>
        </a:xfrm>
      </p:grpSpPr>
      <p:sp>
        <p:nvSpPr>
          <p:cNvPr id="124" name="Numéro de diapositive"/>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iapositive de titre">
    <p:bg>
      <p:bgPr>
        <a:solidFill>
          <a:srgbClr val="FFFFFF"/>
        </a:solidFill>
        <a:effectLst/>
      </p:bgPr>
    </p:bg>
    <p:spTree>
      <p:nvGrpSpPr>
        <p:cNvPr id="1" name=""/>
        <p:cNvGrpSpPr/>
        <p:nvPr/>
      </p:nvGrpSpPr>
      <p:grpSpPr>
        <a:xfrm>
          <a:off x="0" y="0"/>
          <a:ext cx="0" cy="0"/>
          <a:chOff x="0" y="0"/>
          <a:chExt cx="0" cy="0"/>
        </a:xfrm>
      </p:grpSpPr>
      <p:sp>
        <p:nvSpPr>
          <p:cNvPr id="131" name="Texte du titre"/>
          <p:cNvSpPr txBox="1">
            <a:spLocks noGrp="1"/>
          </p:cNvSpPr>
          <p:nvPr>
            <p:ph type="title"/>
          </p:nvPr>
        </p:nvSpPr>
        <p:spPr>
          <a:xfrm>
            <a:off x="975359" y="3029937"/>
            <a:ext cx="11054082" cy="2090703"/>
          </a:xfrm>
          <a:prstGeom prst="rect">
            <a:avLst/>
          </a:prstGeom>
        </p:spPr>
        <p:txBody>
          <a:bodyPr lIns="65023" tIns="65023" rIns="65023" bIns="65023"/>
          <a:lstStyle>
            <a:lvl1pPr defTabSz="650240">
              <a:defRPr sz="3400" spc="0">
                <a:solidFill>
                  <a:srgbClr val="000000"/>
                </a:solidFill>
                <a:latin typeface="Unistra A"/>
                <a:ea typeface="Unistra A"/>
                <a:cs typeface="Unistra A"/>
                <a:sym typeface="Unistra A"/>
              </a:defRPr>
            </a:lvl1pPr>
          </a:lstStyle>
          <a:p>
            <a:r>
              <a:t>Texte du titre</a:t>
            </a:r>
          </a:p>
        </p:txBody>
      </p:sp>
      <p:sp>
        <p:nvSpPr>
          <p:cNvPr id="132" name="Texte niveau 1…"/>
          <p:cNvSpPr txBox="1">
            <a:spLocks noGrp="1"/>
          </p:cNvSpPr>
          <p:nvPr>
            <p:ph type="body" sz="quarter" idx="1"/>
          </p:nvPr>
        </p:nvSpPr>
        <p:spPr>
          <a:xfrm>
            <a:off x="1950719" y="5527040"/>
            <a:ext cx="9103361" cy="2492587"/>
          </a:xfrm>
          <a:prstGeom prst="rect">
            <a:avLst/>
          </a:prstGeom>
        </p:spPr>
        <p:txBody>
          <a:bodyPr lIns="65023" tIns="65023" rIns="65023" bIns="65023" anchor="t"/>
          <a:lstStyle>
            <a:lvl1pPr marL="0" indent="0" algn="ctr" defTabSz="650240">
              <a:spcBef>
                <a:spcPts val="1000"/>
              </a:spcBef>
              <a:buClrTx/>
              <a:buSzTx/>
              <a:buFontTx/>
              <a:buNone/>
              <a:defRPr sz="4400">
                <a:latin typeface="Unistra A"/>
                <a:ea typeface="Unistra A"/>
                <a:cs typeface="Unistra A"/>
                <a:sym typeface="Unistra A"/>
              </a:defRPr>
            </a:lvl1pPr>
            <a:lvl2pPr marL="0" indent="457200" algn="ctr" defTabSz="650240">
              <a:spcBef>
                <a:spcPts val="1000"/>
              </a:spcBef>
              <a:buClrTx/>
              <a:buSzTx/>
              <a:buFontTx/>
              <a:buNone/>
              <a:defRPr sz="4400">
                <a:latin typeface="Unistra A"/>
                <a:ea typeface="Unistra A"/>
                <a:cs typeface="Unistra A"/>
                <a:sym typeface="Unistra A"/>
              </a:defRPr>
            </a:lvl2pPr>
            <a:lvl3pPr marL="0" indent="914400" algn="ctr" defTabSz="650240">
              <a:spcBef>
                <a:spcPts val="1000"/>
              </a:spcBef>
              <a:buClrTx/>
              <a:buSzTx/>
              <a:buFontTx/>
              <a:buNone/>
              <a:defRPr sz="4400">
                <a:latin typeface="Unistra A"/>
                <a:ea typeface="Unistra A"/>
                <a:cs typeface="Unistra A"/>
                <a:sym typeface="Unistra A"/>
              </a:defRPr>
            </a:lvl3pPr>
            <a:lvl4pPr marL="0" indent="1371600" algn="ctr" defTabSz="650240">
              <a:spcBef>
                <a:spcPts val="1000"/>
              </a:spcBef>
              <a:buClrTx/>
              <a:buSzTx/>
              <a:buFontTx/>
              <a:buNone/>
              <a:defRPr sz="4400">
                <a:latin typeface="Unistra A"/>
                <a:ea typeface="Unistra A"/>
                <a:cs typeface="Unistra A"/>
                <a:sym typeface="Unistra A"/>
              </a:defRPr>
            </a:lvl4pPr>
            <a:lvl5pPr marL="0" indent="1828800" algn="ctr" defTabSz="650240">
              <a:spcBef>
                <a:spcPts val="1000"/>
              </a:spcBef>
              <a:buClrTx/>
              <a:buSzTx/>
              <a:buFontTx/>
              <a:buNone/>
              <a:defRPr sz="4400">
                <a:latin typeface="Unistra A"/>
                <a:ea typeface="Unistra A"/>
                <a:cs typeface="Unistra A"/>
                <a:sym typeface="Unistra A"/>
              </a:defRPr>
            </a:lvl5pPr>
          </a:lstStyle>
          <a:p>
            <a:r>
              <a:t>Texte niveau 1</a:t>
            </a:r>
          </a:p>
          <a:p>
            <a:pPr lvl="1"/>
            <a:r>
              <a:t>Texte niveau 2</a:t>
            </a:r>
          </a:p>
          <a:p>
            <a:pPr lvl="2"/>
            <a:r>
              <a:t>Texte niveau 3</a:t>
            </a:r>
          </a:p>
          <a:p>
            <a:pPr lvl="3"/>
            <a:r>
              <a:t>Texte niveau 4</a:t>
            </a:r>
          </a:p>
          <a:p>
            <a:pPr lvl="4"/>
            <a:r>
              <a:t>Texte niveau 5</a:t>
            </a:r>
          </a:p>
        </p:txBody>
      </p:sp>
      <p:sp>
        <p:nvSpPr>
          <p:cNvPr id="133" name="Numéro de diapositive"/>
          <p:cNvSpPr txBox="1">
            <a:spLocks noGrp="1"/>
          </p:cNvSpPr>
          <p:nvPr>
            <p:ph type="sldNum" sz="quarter" idx="2"/>
          </p:nvPr>
        </p:nvSpPr>
        <p:spPr>
          <a:xfrm>
            <a:off x="-1" y="8970800"/>
            <a:ext cx="397022" cy="409449"/>
          </a:xfrm>
          <a:prstGeom prst="rect">
            <a:avLst/>
          </a:prstGeom>
        </p:spPr>
        <p:txBody>
          <a:bodyPr lIns="65023" tIns="65023" rIns="65023" bIns="65023"/>
          <a:lstStyle>
            <a:lvl1pPr algn="l" defTabSz="650240">
              <a:defRPr sz="1800">
                <a:solidFill>
                  <a:srgbClr val="000000"/>
                </a:solidFill>
                <a:latin typeface="Unistra A"/>
                <a:ea typeface="Unistra A"/>
                <a:cs typeface="Unistra A"/>
                <a:sym typeface="Unistra A"/>
              </a:defRPr>
            </a:lvl1p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ans image">
    <p:bg>
      <p:bgPr>
        <a:solidFill>
          <a:srgbClr val="FFFFFF"/>
        </a:solidFill>
        <a:effectLst/>
      </p:bgPr>
    </p:bg>
    <p:spTree>
      <p:nvGrpSpPr>
        <p:cNvPr id="1" name=""/>
        <p:cNvGrpSpPr/>
        <p:nvPr/>
      </p:nvGrpSpPr>
      <p:grpSpPr>
        <a:xfrm>
          <a:off x="0" y="0"/>
          <a:ext cx="0" cy="0"/>
          <a:chOff x="0" y="0"/>
          <a:chExt cx="0" cy="0"/>
        </a:xfrm>
      </p:grpSpPr>
      <p:graphicFrame>
        <p:nvGraphicFramePr>
          <p:cNvPr id="140" name="Tableau 14"/>
          <p:cNvGraphicFramePr/>
          <p:nvPr/>
        </p:nvGraphicFramePr>
        <p:xfrm>
          <a:off x="1" y="8612400"/>
          <a:ext cx="15860364" cy="970301"/>
        </p:xfrm>
        <a:graphic>
          <a:graphicData uri="http://schemas.openxmlformats.org/drawingml/2006/table">
            <a:tbl>
              <a:tblPr>
                <a:tableStyleId>{4C3C2611-4C71-4FC5-86AE-919BDF0F9419}</a:tableStyleId>
              </a:tblPr>
              <a:tblGrid>
                <a:gridCol w="928406">
                  <a:extLst>
                    <a:ext uri="{9D8B030D-6E8A-4147-A177-3AD203B41FA5}">
                      <a16:colId xmlns:a16="http://schemas.microsoft.com/office/drawing/2014/main" val="20000"/>
                    </a:ext>
                  </a:extLst>
                </a:gridCol>
                <a:gridCol w="168739">
                  <a:extLst>
                    <a:ext uri="{9D8B030D-6E8A-4147-A177-3AD203B41FA5}">
                      <a16:colId xmlns:a16="http://schemas.microsoft.com/office/drawing/2014/main" val="20001"/>
                    </a:ext>
                  </a:extLst>
                </a:gridCol>
                <a:gridCol w="1701679">
                  <a:extLst>
                    <a:ext uri="{9D8B030D-6E8A-4147-A177-3AD203B41FA5}">
                      <a16:colId xmlns:a16="http://schemas.microsoft.com/office/drawing/2014/main" val="20002"/>
                    </a:ext>
                  </a:extLst>
                </a:gridCol>
                <a:gridCol w="168739">
                  <a:extLst>
                    <a:ext uri="{9D8B030D-6E8A-4147-A177-3AD203B41FA5}">
                      <a16:colId xmlns:a16="http://schemas.microsoft.com/office/drawing/2014/main" val="20003"/>
                    </a:ext>
                  </a:extLst>
                </a:gridCol>
                <a:gridCol w="168739">
                  <a:extLst>
                    <a:ext uri="{9D8B030D-6E8A-4147-A177-3AD203B41FA5}">
                      <a16:colId xmlns:a16="http://schemas.microsoft.com/office/drawing/2014/main" val="20004"/>
                    </a:ext>
                  </a:extLst>
                </a:gridCol>
                <a:gridCol w="8992701">
                  <a:extLst>
                    <a:ext uri="{9D8B030D-6E8A-4147-A177-3AD203B41FA5}">
                      <a16:colId xmlns:a16="http://schemas.microsoft.com/office/drawing/2014/main" val="20005"/>
                    </a:ext>
                  </a:extLst>
                </a:gridCol>
                <a:gridCol w="168739">
                  <a:extLst>
                    <a:ext uri="{9D8B030D-6E8A-4147-A177-3AD203B41FA5}">
                      <a16:colId xmlns:a16="http://schemas.microsoft.com/office/drawing/2014/main" val="20006"/>
                    </a:ext>
                  </a:extLst>
                </a:gridCol>
                <a:gridCol w="168739">
                  <a:extLst>
                    <a:ext uri="{9D8B030D-6E8A-4147-A177-3AD203B41FA5}">
                      <a16:colId xmlns:a16="http://schemas.microsoft.com/office/drawing/2014/main" val="20007"/>
                    </a:ext>
                  </a:extLst>
                </a:gridCol>
                <a:gridCol w="2873206">
                  <a:extLst>
                    <a:ext uri="{9D8B030D-6E8A-4147-A177-3AD203B41FA5}">
                      <a16:colId xmlns:a16="http://schemas.microsoft.com/office/drawing/2014/main" val="20008"/>
                    </a:ext>
                  </a:extLst>
                </a:gridCol>
                <a:gridCol w="168739">
                  <a:extLst>
                    <a:ext uri="{9D8B030D-6E8A-4147-A177-3AD203B41FA5}">
                      <a16:colId xmlns:a16="http://schemas.microsoft.com/office/drawing/2014/main" val="20009"/>
                    </a:ext>
                  </a:extLst>
                </a:gridCol>
                <a:gridCol w="168739">
                  <a:extLst>
                    <a:ext uri="{9D8B030D-6E8A-4147-A177-3AD203B41FA5}">
                      <a16:colId xmlns:a16="http://schemas.microsoft.com/office/drawing/2014/main" val="20010"/>
                    </a:ext>
                  </a:extLst>
                </a:gridCol>
                <a:gridCol w="170493">
                  <a:extLst>
                    <a:ext uri="{9D8B030D-6E8A-4147-A177-3AD203B41FA5}">
                      <a16:colId xmlns:a16="http://schemas.microsoft.com/office/drawing/2014/main" val="20011"/>
                    </a:ext>
                  </a:extLst>
                </a:gridCol>
              </a:tblGrid>
              <a:tr h="231739">
                <a:tc gridSpan="12">
                  <a:txBody>
                    <a:bodyPr/>
                    <a:lstStyle/>
                    <a:p>
                      <a:pPr defTabSz="650240">
                        <a:defRPr sz="1800">
                          <a:solidFill>
                            <a:srgbClr val="000000"/>
                          </a:solidFill>
                          <a:latin typeface="Unistra A"/>
                          <a:ea typeface="Unistra A"/>
                          <a:cs typeface="Unistra A"/>
                          <a:sym typeface="Unistra A"/>
                        </a:defRPr>
                      </a:pPr>
                      <a:endParaRPr/>
                    </a:p>
                  </a:txBody>
                  <a:tcPr marL="0" marR="0" marT="0" marB="0" anchor="ctr" horzOverflow="overflow">
                    <a:lnL w="12700">
                      <a:miter lim="400000"/>
                    </a:lnL>
                    <a:lnR w="12700">
                      <a:miter lim="400000"/>
                    </a:lnR>
                    <a:lnT w="12700">
                      <a:miter lim="400000"/>
                    </a:lnT>
                    <a:lnB w="3175">
                      <a:solidFill>
                        <a:srgbClr val="000000"/>
                      </a:solid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94832">
                <a:tc>
                  <a:txBody>
                    <a:bodyPr/>
                    <a:lstStyle/>
                    <a:p>
                      <a:pPr algn="l" defTabSz="650240">
                        <a:defRPr sz="1800">
                          <a:solidFill>
                            <a:srgbClr val="000000"/>
                          </a:solidFill>
                          <a:latin typeface="Unistra A"/>
                          <a:ea typeface="Unistra A"/>
                          <a:cs typeface="Unistra A"/>
                          <a:sym typeface="Unistra A"/>
                        </a:defRPr>
                      </a:pPr>
                      <a:endParaRPr/>
                    </a:p>
                  </a:txBody>
                  <a:tcPr marL="0" marR="0" marT="0" marB="0" horzOverflow="overflow">
                    <a:lnL w="12700">
                      <a:miter lim="400000"/>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1800" b="1">
                          <a:solidFill>
                            <a:srgbClr val="000000"/>
                          </a:solidFill>
                          <a:latin typeface="Unistra A"/>
                          <a:ea typeface="Unistra A"/>
                          <a:cs typeface="Unistra A"/>
                          <a:sym typeface="Unistra A"/>
                        </a:defRPr>
                      </a:pPr>
                      <a:r>
                        <a:t>Université</a:t>
                      </a:r>
                      <a:r>
                        <a:rPr b="0"/>
                        <a:t> de Strasbourg</a:t>
                      </a:r>
                    </a:p>
                  </a:txBody>
                  <a:tcPr marL="21600" marR="21600" marT="21600" marB="2160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12700">
                      <a:miter lim="400000"/>
                    </a:lnR>
                    <a:lnT w="3175">
                      <a:solidFill>
                        <a:srgbClr val="000000"/>
                      </a:solidFill>
                    </a:lnT>
                    <a:lnB w="3175">
                      <a:solidFill>
                        <a:srgbClr val="000000"/>
                      </a:solidFill>
                    </a:lnB>
                    <a:solidFill>
                      <a:srgbClr val="FFFFFF"/>
                    </a:solidFill>
                  </a:tcPr>
                </a:tc>
                <a:extLst>
                  <a:ext uri="{0D108BD9-81ED-4DB2-BD59-A6C34878D82A}">
                    <a16:rowId xmlns:a16="http://schemas.microsoft.com/office/drawing/2014/main" val="10001"/>
                  </a:ext>
                </a:extLst>
              </a:tr>
              <a:tr h="231739">
                <a:tc gridSpan="12">
                  <a:txBody>
                    <a:bodyPr/>
                    <a:lstStyle/>
                    <a:p>
                      <a:pPr defTabSz="650240">
                        <a:defRPr sz="1800">
                          <a:solidFill>
                            <a:srgbClr val="000000"/>
                          </a:solidFill>
                          <a:latin typeface="Unistra A"/>
                          <a:ea typeface="Unistra A"/>
                          <a:cs typeface="Unistra A"/>
                          <a:sym typeface="Unistra A"/>
                        </a:defRPr>
                      </a:pPr>
                      <a:endParaRPr/>
                    </a:p>
                  </a:txBody>
                  <a:tcPr marL="0" marR="0" marT="0" marB="0" horzOverflow="overflow">
                    <a:lnL w="12700">
                      <a:miter lim="400000"/>
                    </a:lnL>
                    <a:lnR w="12700">
                      <a:miter lim="400000"/>
                    </a:lnR>
                    <a:lnT w="3175">
                      <a:solidFill>
                        <a:srgbClr val="000000"/>
                      </a:solidFill>
                    </a:lnT>
                    <a:lnB w="12700">
                      <a:miter lim="400000"/>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141" name="Numéro de diapositive"/>
          <p:cNvSpPr txBox="1">
            <a:spLocks noGrp="1"/>
          </p:cNvSpPr>
          <p:nvPr>
            <p:ph type="sldNum" sz="quarter" idx="2"/>
          </p:nvPr>
        </p:nvSpPr>
        <p:spPr>
          <a:xfrm>
            <a:off x="-1" y="8963798"/>
            <a:ext cx="397022" cy="409449"/>
          </a:xfrm>
          <a:prstGeom prst="rect">
            <a:avLst/>
          </a:prstGeom>
        </p:spPr>
        <p:txBody>
          <a:bodyPr lIns="65023" tIns="65023" rIns="65023" bIns="65023"/>
          <a:lstStyle>
            <a:lvl1pPr algn="l" defTabSz="650240">
              <a:defRPr sz="1800">
                <a:solidFill>
                  <a:srgbClr val="000000"/>
                </a:solidFill>
                <a:latin typeface="Unistra A"/>
                <a:ea typeface="Unistra A"/>
                <a:cs typeface="Unistra A"/>
                <a:sym typeface="Unistra A"/>
              </a:defRPr>
            </a:lvl1pPr>
          </a:lstStyle>
          <a:p>
            <a:fld id="{86CB4B4D-7CA3-9044-876B-883B54F8677D}" type="slidenum">
              <a:t>‹N°›</a:t>
            </a:fld>
            <a:endParaRPr/>
          </a:p>
        </p:txBody>
      </p:sp>
      <p:sp>
        <p:nvSpPr>
          <p:cNvPr id="142" name="Rectangle 7"/>
          <p:cNvSpPr/>
          <p:nvPr/>
        </p:nvSpPr>
        <p:spPr>
          <a:xfrm>
            <a:off x="-1" y="-1"/>
            <a:ext cx="13004801" cy="1896535"/>
          </a:xfrm>
          <a:prstGeom prst="rect">
            <a:avLst/>
          </a:prstGeom>
          <a:solidFill>
            <a:srgbClr val="27A6ED"/>
          </a:solidFill>
          <a:ln w="12700">
            <a:solidFill>
              <a:srgbClr val="27A6ED"/>
            </a:solidFill>
          </a:ln>
          <a:effectLst>
            <a:outerShdw blurRad="50800" dist="25400" dir="5400000" rotWithShape="0">
              <a:srgbClr val="000000">
                <a:alpha val="35000"/>
              </a:srgbClr>
            </a:outerShdw>
          </a:effectLst>
        </p:spPr>
        <p:txBody>
          <a:bodyPr lIns="65023" tIns="65023" rIns="65023" bIns="65023" anchor="ctr"/>
          <a:lstStyle/>
          <a:p>
            <a:pPr defTabSz="650240">
              <a:defRPr sz="2400">
                <a:solidFill>
                  <a:srgbClr val="FFFFFF"/>
                </a:solidFill>
                <a:latin typeface="Calibri"/>
                <a:ea typeface="Calibri"/>
                <a:cs typeface="Calibri"/>
                <a:sym typeface="Calibri"/>
              </a:defRPr>
            </a:pPr>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ans image">
    <p:bg>
      <p:bgPr>
        <a:solidFill>
          <a:srgbClr val="FFFFFF"/>
        </a:solidFill>
        <a:effectLst/>
      </p:bgPr>
    </p:bg>
    <p:spTree>
      <p:nvGrpSpPr>
        <p:cNvPr id="1" name=""/>
        <p:cNvGrpSpPr/>
        <p:nvPr/>
      </p:nvGrpSpPr>
      <p:grpSpPr>
        <a:xfrm>
          <a:off x="0" y="0"/>
          <a:ext cx="0" cy="0"/>
          <a:chOff x="0" y="0"/>
          <a:chExt cx="0" cy="0"/>
        </a:xfrm>
      </p:grpSpPr>
      <p:graphicFrame>
        <p:nvGraphicFramePr>
          <p:cNvPr id="149" name="Tableau 14"/>
          <p:cNvGraphicFramePr/>
          <p:nvPr/>
        </p:nvGraphicFramePr>
        <p:xfrm>
          <a:off x="1" y="8612400"/>
          <a:ext cx="15860364" cy="970301"/>
        </p:xfrm>
        <a:graphic>
          <a:graphicData uri="http://schemas.openxmlformats.org/drawingml/2006/table">
            <a:tbl>
              <a:tblPr>
                <a:tableStyleId>{4C3C2611-4C71-4FC5-86AE-919BDF0F9419}</a:tableStyleId>
              </a:tblPr>
              <a:tblGrid>
                <a:gridCol w="928406">
                  <a:extLst>
                    <a:ext uri="{9D8B030D-6E8A-4147-A177-3AD203B41FA5}">
                      <a16:colId xmlns:a16="http://schemas.microsoft.com/office/drawing/2014/main" val="20000"/>
                    </a:ext>
                  </a:extLst>
                </a:gridCol>
                <a:gridCol w="168739">
                  <a:extLst>
                    <a:ext uri="{9D8B030D-6E8A-4147-A177-3AD203B41FA5}">
                      <a16:colId xmlns:a16="http://schemas.microsoft.com/office/drawing/2014/main" val="20001"/>
                    </a:ext>
                  </a:extLst>
                </a:gridCol>
                <a:gridCol w="1701679">
                  <a:extLst>
                    <a:ext uri="{9D8B030D-6E8A-4147-A177-3AD203B41FA5}">
                      <a16:colId xmlns:a16="http://schemas.microsoft.com/office/drawing/2014/main" val="20002"/>
                    </a:ext>
                  </a:extLst>
                </a:gridCol>
                <a:gridCol w="168739">
                  <a:extLst>
                    <a:ext uri="{9D8B030D-6E8A-4147-A177-3AD203B41FA5}">
                      <a16:colId xmlns:a16="http://schemas.microsoft.com/office/drawing/2014/main" val="20003"/>
                    </a:ext>
                  </a:extLst>
                </a:gridCol>
                <a:gridCol w="168739">
                  <a:extLst>
                    <a:ext uri="{9D8B030D-6E8A-4147-A177-3AD203B41FA5}">
                      <a16:colId xmlns:a16="http://schemas.microsoft.com/office/drawing/2014/main" val="20004"/>
                    </a:ext>
                  </a:extLst>
                </a:gridCol>
                <a:gridCol w="8992701">
                  <a:extLst>
                    <a:ext uri="{9D8B030D-6E8A-4147-A177-3AD203B41FA5}">
                      <a16:colId xmlns:a16="http://schemas.microsoft.com/office/drawing/2014/main" val="20005"/>
                    </a:ext>
                  </a:extLst>
                </a:gridCol>
                <a:gridCol w="168739">
                  <a:extLst>
                    <a:ext uri="{9D8B030D-6E8A-4147-A177-3AD203B41FA5}">
                      <a16:colId xmlns:a16="http://schemas.microsoft.com/office/drawing/2014/main" val="20006"/>
                    </a:ext>
                  </a:extLst>
                </a:gridCol>
                <a:gridCol w="168739">
                  <a:extLst>
                    <a:ext uri="{9D8B030D-6E8A-4147-A177-3AD203B41FA5}">
                      <a16:colId xmlns:a16="http://schemas.microsoft.com/office/drawing/2014/main" val="20007"/>
                    </a:ext>
                  </a:extLst>
                </a:gridCol>
                <a:gridCol w="2873206">
                  <a:extLst>
                    <a:ext uri="{9D8B030D-6E8A-4147-A177-3AD203B41FA5}">
                      <a16:colId xmlns:a16="http://schemas.microsoft.com/office/drawing/2014/main" val="20008"/>
                    </a:ext>
                  </a:extLst>
                </a:gridCol>
                <a:gridCol w="168739">
                  <a:extLst>
                    <a:ext uri="{9D8B030D-6E8A-4147-A177-3AD203B41FA5}">
                      <a16:colId xmlns:a16="http://schemas.microsoft.com/office/drawing/2014/main" val="20009"/>
                    </a:ext>
                  </a:extLst>
                </a:gridCol>
                <a:gridCol w="168739">
                  <a:extLst>
                    <a:ext uri="{9D8B030D-6E8A-4147-A177-3AD203B41FA5}">
                      <a16:colId xmlns:a16="http://schemas.microsoft.com/office/drawing/2014/main" val="20010"/>
                    </a:ext>
                  </a:extLst>
                </a:gridCol>
                <a:gridCol w="170493">
                  <a:extLst>
                    <a:ext uri="{9D8B030D-6E8A-4147-A177-3AD203B41FA5}">
                      <a16:colId xmlns:a16="http://schemas.microsoft.com/office/drawing/2014/main" val="20011"/>
                    </a:ext>
                  </a:extLst>
                </a:gridCol>
              </a:tblGrid>
              <a:tr h="231739">
                <a:tc gridSpan="12">
                  <a:txBody>
                    <a:bodyPr/>
                    <a:lstStyle/>
                    <a:p>
                      <a:pPr defTabSz="650240">
                        <a:defRPr sz="1800">
                          <a:solidFill>
                            <a:srgbClr val="000000"/>
                          </a:solidFill>
                          <a:latin typeface="Unistra A"/>
                          <a:ea typeface="Unistra A"/>
                          <a:cs typeface="Unistra A"/>
                          <a:sym typeface="Unistra A"/>
                        </a:defRPr>
                      </a:pPr>
                      <a:endParaRPr/>
                    </a:p>
                  </a:txBody>
                  <a:tcPr marL="0" marR="0" marT="0" marB="0" anchor="ctr" horzOverflow="overflow">
                    <a:lnL w="12700">
                      <a:miter lim="400000"/>
                    </a:lnL>
                    <a:lnR w="12700">
                      <a:miter lim="400000"/>
                    </a:lnR>
                    <a:lnT w="12700">
                      <a:miter lim="400000"/>
                    </a:lnT>
                    <a:lnB w="3175">
                      <a:solidFill>
                        <a:srgbClr val="000000"/>
                      </a:solid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94832">
                <a:tc>
                  <a:txBody>
                    <a:bodyPr/>
                    <a:lstStyle/>
                    <a:p>
                      <a:pPr algn="l" defTabSz="650240">
                        <a:defRPr sz="1800">
                          <a:solidFill>
                            <a:srgbClr val="000000"/>
                          </a:solidFill>
                          <a:latin typeface="Unistra A"/>
                          <a:ea typeface="Unistra A"/>
                          <a:cs typeface="Unistra A"/>
                          <a:sym typeface="Unistra A"/>
                        </a:defRPr>
                      </a:pPr>
                      <a:endParaRPr/>
                    </a:p>
                  </a:txBody>
                  <a:tcPr marL="0" marR="0" marT="0" marB="0" horzOverflow="overflow">
                    <a:lnL w="12700">
                      <a:miter lim="400000"/>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1800" b="1">
                          <a:solidFill>
                            <a:srgbClr val="000000"/>
                          </a:solidFill>
                          <a:latin typeface="Unistra A"/>
                          <a:ea typeface="Unistra A"/>
                          <a:cs typeface="Unistra A"/>
                          <a:sym typeface="Unistra A"/>
                        </a:defRPr>
                      </a:pPr>
                      <a:r>
                        <a:t>Université</a:t>
                      </a:r>
                      <a:r>
                        <a:rPr b="0"/>
                        <a:t> de Strasbourg</a:t>
                      </a:r>
                    </a:p>
                  </a:txBody>
                  <a:tcPr marL="21600" marR="21600" marT="21600" marB="2160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3175">
                      <a:solidFill>
                        <a:srgbClr val="000000"/>
                      </a:solidFill>
                    </a:lnR>
                    <a:lnT w="3175">
                      <a:solidFill>
                        <a:srgbClr val="000000"/>
                      </a:solidFill>
                    </a:lnT>
                    <a:lnB w="3175">
                      <a:solidFill>
                        <a:srgbClr val="000000"/>
                      </a:solidFill>
                    </a:lnB>
                    <a:solidFill>
                      <a:srgbClr val="FFFFFF"/>
                    </a:solidFill>
                  </a:tcPr>
                </a:tc>
                <a:tc>
                  <a:txBody>
                    <a:bodyPr/>
                    <a:lstStyle/>
                    <a:p>
                      <a:pPr algn="l" defTabSz="650240">
                        <a:defRPr sz="2400">
                          <a:solidFill>
                            <a:srgbClr val="000000"/>
                          </a:solidFill>
                          <a:latin typeface="Calibri"/>
                          <a:ea typeface="Calibri"/>
                          <a:cs typeface="Calibri"/>
                          <a:sym typeface="Calibri"/>
                        </a:defRPr>
                      </a:pPr>
                      <a:endParaRPr/>
                    </a:p>
                  </a:txBody>
                  <a:tcPr marL="0" marR="0" marT="0" marB="0" horzOverflow="overflow">
                    <a:lnL w="3175">
                      <a:solidFill>
                        <a:srgbClr val="000000"/>
                      </a:solidFill>
                    </a:lnL>
                    <a:lnR w="12700">
                      <a:miter lim="400000"/>
                    </a:lnR>
                    <a:lnT w="3175">
                      <a:solidFill>
                        <a:srgbClr val="000000"/>
                      </a:solidFill>
                    </a:lnT>
                    <a:lnB w="3175">
                      <a:solidFill>
                        <a:srgbClr val="000000"/>
                      </a:solidFill>
                    </a:lnB>
                    <a:solidFill>
                      <a:srgbClr val="FFFFFF"/>
                    </a:solidFill>
                  </a:tcPr>
                </a:tc>
                <a:extLst>
                  <a:ext uri="{0D108BD9-81ED-4DB2-BD59-A6C34878D82A}">
                    <a16:rowId xmlns:a16="http://schemas.microsoft.com/office/drawing/2014/main" val="10001"/>
                  </a:ext>
                </a:extLst>
              </a:tr>
              <a:tr h="231739">
                <a:tc gridSpan="12">
                  <a:txBody>
                    <a:bodyPr/>
                    <a:lstStyle/>
                    <a:p>
                      <a:pPr defTabSz="650240">
                        <a:defRPr sz="1800">
                          <a:solidFill>
                            <a:srgbClr val="000000"/>
                          </a:solidFill>
                          <a:latin typeface="Unistra A"/>
                          <a:ea typeface="Unistra A"/>
                          <a:cs typeface="Unistra A"/>
                          <a:sym typeface="Unistra A"/>
                        </a:defRPr>
                      </a:pPr>
                      <a:endParaRPr/>
                    </a:p>
                  </a:txBody>
                  <a:tcPr marL="0" marR="0" marT="0" marB="0" horzOverflow="overflow">
                    <a:lnL w="12700">
                      <a:miter lim="400000"/>
                    </a:lnL>
                    <a:lnR w="12700">
                      <a:miter lim="400000"/>
                    </a:lnR>
                    <a:lnT w="3175">
                      <a:solidFill>
                        <a:srgbClr val="000000"/>
                      </a:solidFill>
                    </a:lnT>
                    <a:lnB w="12700">
                      <a:miter lim="400000"/>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150" name="Numéro de diapositive"/>
          <p:cNvSpPr txBox="1">
            <a:spLocks noGrp="1"/>
          </p:cNvSpPr>
          <p:nvPr>
            <p:ph type="sldNum" sz="quarter" idx="2"/>
          </p:nvPr>
        </p:nvSpPr>
        <p:spPr>
          <a:xfrm>
            <a:off x="-1" y="8963798"/>
            <a:ext cx="397022" cy="409449"/>
          </a:xfrm>
          <a:prstGeom prst="rect">
            <a:avLst/>
          </a:prstGeom>
        </p:spPr>
        <p:txBody>
          <a:bodyPr lIns="65023" tIns="65023" rIns="65023" bIns="65023"/>
          <a:lstStyle>
            <a:lvl1pPr algn="l" defTabSz="650240">
              <a:defRPr sz="1800">
                <a:solidFill>
                  <a:srgbClr val="000000"/>
                </a:solidFill>
                <a:latin typeface="Unistra A"/>
                <a:ea typeface="Unistra A"/>
                <a:cs typeface="Unistra A"/>
                <a:sym typeface="Unistra A"/>
              </a:defRPr>
            </a:lvl1pPr>
          </a:lstStyle>
          <a:p>
            <a:fld id="{86CB4B4D-7CA3-9044-876B-883B54F8677D}" type="slidenum">
              <a:t>‹N°›</a:t>
            </a:fld>
            <a:endParaRPr/>
          </a:p>
        </p:txBody>
      </p:sp>
      <p:sp>
        <p:nvSpPr>
          <p:cNvPr id="151" name="Rectangle 7"/>
          <p:cNvSpPr/>
          <p:nvPr/>
        </p:nvSpPr>
        <p:spPr>
          <a:xfrm>
            <a:off x="-1" y="-1"/>
            <a:ext cx="13004801" cy="1896535"/>
          </a:xfrm>
          <a:prstGeom prst="rect">
            <a:avLst/>
          </a:prstGeom>
          <a:solidFill>
            <a:srgbClr val="27A6ED"/>
          </a:solidFill>
          <a:ln w="12700">
            <a:solidFill>
              <a:srgbClr val="27A6ED"/>
            </a:solidFill>
          </a:ln>
          <a:effectLst>
            <a:outerShdw blurRad="50800" dist="25400" dir="5400000" rotWithShape="0">
              <a:srgbClr val="000000">
                <a:alpha val="35000"/>
              </a:srgbClr>
            </a:outerShdw>
          </a:effectLst>
        </p:spPr>
        <p:txBody>
          <a:bodyPr lIns="65023" tIns="65023" rIns="65023" bIns="65023" anchor="ctr"/>
          <a:lstStyle/>
          <a:p>
            <a:pPr defTabSz="650240">
              <a:defRPr sz="2400">
                <a:solidFill>
                  <a:srgbClr val="FFFFFF"/>
                </a:solidFill>
                <a:latin typeface="Calibri"/>
                <a:ea typeface="Calibri"/>
                <a:cs typeface="Calibri"/>
                <a:sym typeface="Calibri"/>
              </a:defRPr>
            </a:pPr>
            <a:endParaRPr/>
          </a:p>
        </p:txBody>
      </p:sp>
      <p:sp>
        <p:nvSpPr>
          <p:cNvPr id="152" name="Texte niveau 1…"/>
          <p:cNvSpPr txBox="1">
            <a:spLocks noGrp="1"/>
          </p:cNvSpPr>
          <p:nvPr>
            <p:ph type="body" sz="quarter" idx="1"/>
          </p:nvPr>
        </p:nvSpPr>
        <p:spPr>
          <a:xfrm>
            <a:off x="1122916" y="706311"/>
            <a:ext cx="10485616" cy="927691"/>
          </a:xfrm>
          <a:prstGeom prst="rect">
            <a:avLst/>
          </a:prstGeom>
        </p:spPr>
        <p:txBody>
          <a:bodyPr lIns="65023" tIns="65023" rIns="65023" bIns="65023" anchor="t"/>
          <a:lstStyle>
            <a:lvl1pPr marL="0" indent="0" defTabSz="650240">
              <a:spcBef>
                <a:spcPts val="900"/>
              </a:spcBef>
              <a:buClrTx/>
              <a:buSzTx/>
              <a:buFontTx/>
              <a:buNone/>
              <a:defRPr b="1">
                <a:solidFill>
                  <a:srgbClr val="FFFFFF"/>
                </a:solidFill>
                <a:latin typeface="Unistra A"/>
                <a:ea typeface="Unistra A"/>
                <a:cs typeface="Unistra A"/>
                <a:sym typeface="Unistra A"/>
              </a:defRPr>
            </a:lvl1pPr>
            <a:lvl2pPr marL="796528" indent="-339328" defTabSz="650240">
              <a:spcBef>
                <a:spcPts val="900"/>
              </a:spcBef>
              <a:buClrTx/>
              <a:buSzPct val="100000"/>
              <a:buFontTx/>
              <a:buChar char="–"/>
              <a:defRPr b="1">
                <a:solidFill>
                  <a:srgbClr val="FFFFFF"/>
                </a:solidFill>
                <a:latin typeface="Unistra A"/>
                <a:ea typeface="Unistra A"/>
                <a:cs typeface="Unistra A"/>
                <a:sym typeface="Unistra A"/>
              </a:defRPr>
            </a:lvl2pPr>
            <a:lvl3pPr marL="1276350" indent="-361950" defTabSz="650240">
              <a:spcBef>
                <a:spcPts val="900"/>
              </a:spcBef>
              <a:buClrTx/>
              <a:buSzPct val="35000"/>
              <a:buFontTx/>
              <a:buChar char="◆"/>
              <a:defRPr b="1">
                <a:solidFill>
                  <a:srgbClr val="FFFFFF"/>
                </a:solidFill>
                <a:latin typeface="Unistra A"/>
                <a:ea typeface="Unistra A"/>
                <a:cs typeface="Unistra A"/>
                <a:sym typeface="Unistra A"/>
              </a:defRPr>
            </a:lvl3pPr>
            <a:lvl4pPr marL="1805939" indent="-434339" defTabSz="650240">
              <a:spcBef>
                <a:spcPts val="900"/>
              </a:spcBef>
              <a:buClrTx/>
              <a:buSzPct val="100000"/>
              <a:buFontTx/>
              <a:buChar char="–"/>
              <a:defRPr b="1">
                <a:solidFill>
                  <a:srgbClr val="FFFFFF"/>
                </a:solidFill>
                <a:latin typeface="Unistra A"/>
                <a:ea typeface="Unistra A"/>
                <a:cs typeface="Unistra A"/>
                <a:sym typeface="Unistra A"/>
              </a:defRPr>
            </a:lvl4pPr>
            <a:lvl5pPr marL="2263139" indent="-434339" defTabSz="650240">
              <a:spcBef>
                <a:spcPts val="900"/>
              </a:spcBef>
              <a:buClrTx/>
              <a:buSzPct val="100000"/>
              <a:buFontTx/>
              <a:buChar char="»"/>
              <a:defRPr b="1">
                <a:solidFill>
                  <a:srgbClr val="FFFFFF"/>
                </a:solidFill>
                <a:latin typeface="Unistra A"/>
                <a:ea typeface="Unistra A"/>
                <a:cs typeface="Unistra A"/>
                <a:sym typeface="Unistra A"/>
              </a:defRPr>
            </a:lvl5pPr>
          </a:lstStyle>
          <a:p>
            <a:r>
              <a:t>Texte niveau 1</a:t>
            </a:r>
          </a:p>
          <a:p>
            <a:pPr lvl="1"/>
            <a:r>
              <a:t>Texte niveau 2</a:t>
            </a:r>
          </a:p>
          <a:p>
            <a:pPr lvl="2"/>
            <a:r>
              <a:t>Texte niveau 3</a:t>
            </a:r>
          </a:p>
          <a:p>
            <a:pPr lvl="3"/>
            <a:r>
              <a:t>Texte niveau 4</a:t>
            </a:r>
          </a:p>
          <a:p>
            <a:pPr lvl="4"/>
            <a:r>
              <a:t>Texte niveau 5</a:t>
            </a:r>
          </a:p>
        </p:txBody>
      </p:sp>
      <p:sp>
        <p:nvSpPr>
          <p:cNvPr id="153" name="Espace réservé du texte 11"/>
          <p:cNvSpPr>
            <a:spLocks noGrp="1"/>
          </p:cNvSpPr>
          <p:nvPr>
            <p:ph type="body" sz="quarter" idx="13"/>
          </p:nvPr>
        </p:nvSpPr>
        <p:spPr>
          <a:xfrm>
            <a:off x="1122915" y="301290"/>
            <a:ext cx="5150757" cy="428097"/>
          </a:xfrm>
          <a:prstGeom prst="rect">
            <a:avLst/>
          </a:prstGeom>
        </p:spPr>
        <p:txBody>
          <a:bodyPr lIns="65023" tIns="65023" rIns="65023" bIns="65023" anchor="t"/>
          <a:lstStyle/>
          <a:p>
            <a:pPr marL="0" indent="0" defTabSz="650240">
              <a:spcBef>
                <a:spcPts val="500"/>
              </a:spcBef>
              <a:buClrTx/>
              <a:buSzTx/>
              <a:buFontTx/>
              <a:buNone/>
              <a:defRPr sz="2200" b="1">
                <a:solidFill>
                  <a:srgbClr val="FFFFFF"/>
                </a:solidFill>
                <a:latin typeface="Unistra A"/>
                <a:ea typeface="Unistra A"/>
                <a:cs typeface="Unistra A"/>
                <a:sym typeface="Unistra A"/>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e">
    <p:spTree>
      <p:nvGrpSpPr>
        <p:cNvPr id="1" name=""/>
        <p:cNvGrpSpPr/>
        <p:nvPr/>
      </p:nvGrpSpPr>
      <p:grpSpPr>
        <a:xfrm>
          <a:off x="0" y="0"/>
          <a:ext cx="0" cy="0"/>
          <a:chOff x="0" y="0"/>
          <a:chExt cx="0" cy="0"/>
        </a:xfrm>
      </p:grpSpPr>
      <p:sp>
        <p:nvSpPr>
          <p:cNvPr id="25" name="Lig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6" name="Lig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Date"/>
          <p:cNvSpPr txBox="1">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28" name="108352003_2880x2057.jpeg"/>
          <p:cNvSpPr>
            <a:spLocks noGrp="1"/>
          </p:cNvSpPr>
          <p:nvPr>
            <p:ph type="pic" idx="14"/>
          </p:nvPr>
        </p:nvSpPr>
        <p:spPr>
          <a:xfrm>
            <a:off x="368300" y="444500"/>
            <a:ext cx="12268200" cy="6324600"/>
          </a:xfrm>
          <a:prstGeom prst="rect">
            <a:avLst/>
          </a:prstGeom>
        </p:spPr>
        <p:txBody>
          <a:bodyPr lIns="91439" tIns="45719" rIns="91439" bIns="45719" anchor="t">
            <a:noAutofit/>
          </a:bodyPr>
          <a:lstStyle/>
          <a:p>
            <a:endParaRPr/>
          </a:p>
        </p:txBody>
      </p:sp>
      <p:sp>
        <p:nvSpPr>
          <p:cNvPr id="29" name="Texte du titre"/>
          <p:cNvSpPr txBox="1">
            <a:spLocks noGrp="1"/>
          </p:cNvSpPr>
          <p:nvPr>
            <p:ph type="title"/>
          </p:nvPr>
        </p:nvSpPr>
        <p:spPr>
          <a:xfrm>
            <a:off x="355600" y="6908800"/>
            <a:ext cx="12293600" cy="1104900"/>
          </a:xfrm>
          <a:prstGeom prst="rect">
            <a:avLst/>
          </a:prstGeom>
        </p:spPr>
        <p:txBody>
          <a:bodyPr anchor="b"/>
          <a:lstStyle/>
          <a:p>
            <a:r>
              <a:t>Texte du titre</a:t>
            </a:r>
          </a:p>
        </p:txBody>
      </p:sp>
      <p:sp>
        <p:nvSpPr>
          <p:cNvPr id="30" name="Texte niveau 1…"/>
          <p:cNvSpPr txBox="1">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re - Centré">
    <p:spTree>
      <p:nvGrpSpPr>
        <p:cNvPr id="1" name=""/>
        <p:cNvGrpSpPr/>
        <p:nvPr/>
      </p:nvGrpSpPr>
      <p:grpSpPr>
        <a:xfrm>
          <a:off x="0" y="0"/>
          <a:ext cx="0" cy="0"/>
          <a:chOff x="0" y="0"/>
          <a:chExt cx="0" cy="0"/>
        </a:xfrm>
      </p:grpSpPr>
      <p:sp>
        <p:nvSpPr>
          <p:cNvPr id="38" name="Ligne"/>
          <p:cNvSpPr/>
          <p:nvPr/>
        </p:nvSpPr>
        <p:spPr>
          <a:xfrm>
            <a:off x="406400" y="486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9" name="Ligne"/>
          <p:cNvSpPr/>
          <p:nvPr/>
        </p:nvSpPr>
        <p:spPr>
          <a:xfrm>
            <a:off x="406400" y="49149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 name="Texte du titre"/>
          <p:cNvSpPr txBox="1">
            <a:spLocks noGrp="1"/>
          </p:cNvSpPr>
          <p:nvPr>
            <p:ph type="title"/>
          </p:nvPr>
        </p:nvSpPr>
        <p:spPr>
          <a:xfrm>
            <a:off x="355600" y="2628900"/>
            <a:ext cx="12293600" cy="2108200"/>
          </a:xfrm>
          <a:prstGeom prst="rect">
            <a:avLst/>
          </a:prstGeom>
        </p:spPr>
        <p:txBody>
          <a:bodyPr anchor="b"/>
          <a:lstStyle/>
          <a:p>
            <a:r>
              <a:t>Texte du titre</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e">
    <p:spTree>
      <p:nvGrpSpPr>
        <p:cNvPr id="1" name=""/>
        <p:cNvGrpSpPr/>
        <p:nvPr/>
      </p:nvGrpSpPr>
      <p:grpSpPr>
        <a:xfrm>
          <a:off x="0" y="0"/>
          <a:ext cx="0" cy="0"/>
          <a:chOff x="0" y="0"/>
          <a:chExt cx="0" cy="0"/>
        </a:xfrm>
      </p:grpSpPr>
      <p:sp>
        <p:nvSpPr>
          <p:cNvPr id="48" name="Ligne"/>
          <p:cNvSpPr/>
          <p:nvPr/>
        </p:nvSpPr>
        <p:spPr>
          <a:xfrm>
            <a:off x="406400" y="52705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9" name="Ligne"/>
          <p:cNvSpPr/>
          <p:nvPr/>
        </p:nvSpPr>
        <p:spPr>
          <a:xfrm>
            <a:off x="406400" y="53213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108177208_1914x1620.jpeg"/>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51" name="Texte du titre"/>
          <p:cNvSpPr txBox="1">
            <a:spLocks noGrp="1"/>
          </p:cNvSpPr>
          <p:nvPr>
            <p:ph type="title"/>
          </p:nvPr>
        </p:nvSpPr>
        <p:spPr>
          <a:xfrm>
            <a:off x="355600" y="1930400"/>
            <a:ext cx="5816600" cy="3238500"/>
          </a:xfrm>
          <a:prstGeom prst="rect">
            <a:avLst/>
          </a:prstGeom>
        </p:spPr>
        <p:txBody>
          <a:bodyPr anchor="b"/>
          <a:lstStyle/>
          <a:p>
            <a:r>
              <a:t>Texte du titre</a:t>
            </a:r>
          </a:p>
        </p:txBody>
      </p:sp>
      <p:sp>
        <p:nvSpPr>
          <p:cNvPr id="52" name="Texte niveau 1…"/>
          <p:cNvSpPr txBox="1">
            <a:spLocks noGrp="1"/>
          </p:cNvSpPr>
          <p:nvPr>
            <p:ph type="body" sz="quarter"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r>
              <a:t>Texte niveau 1</a:t>
            </a:r>
          </a:p>
          <a:p>
            <a:pPr lvl="1"/>
            <a:r>
              <a:t>Texte niveau 2</a:t>
            </a:r>
          </a:p>
          <a:p>
            <a:pPr lvl="2"/>
            <a:r>
              <a:t>Texte niveau 3</a:t>
            </a:r>
          </a:p>
          <a:p>
            <a:pPr lvl="3"/>
            <a:r>
              <a:t>Texte niveau 4</a:t>
            </a:r>
          </a:p>
          <a:p>
            <a:pPr lvl="4"/>
            <a:r>
              <a:t>Texte niveau 5</a:t>
            </a:r>
          </a:p>
        </p:txBody>
      </p:sp>
      <p:sp>
        <p:nvSpPr>
          <p:cNvPr id="53" name="Numéro de diapositive"/>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60" name="Texte du titre"/>
          <p:cNvSpPr txBox="1">
            <a:spLocks noGrp="1"/>
          </p:cNvSpPr>
          <p:nvPr>
            <p:ph type="title"/>
          </p:nvPr>
        </p:nvSpPr>
        <p:spPr>
          <a:prstGeom prst="rect">
            <a:avLst/>
          </a:prstGeom>
        </p:spPr>
        <p:txBody>
          <a:bodyPr/>
          <a:lstStyle/>
          <a:p>
            <a:r>
              <a:t>Texte du titre</a:t>
            </a:r>
          </a:p>
        </p:txBody>
      </p:sp>
      <p:sp>
        <p:nvSpPr>
          <p:cNvPr id="6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68" name="Texte du titre"/>
          <p:cNvSpPr txBox="1">
            <a:spLocks noGrp="1"/>
          </p:cNvSpPr>
          <p:nvPr>
            <p:ph type="title"/>
          </p:nvPr>
        </p:nvSpPr>
        <p:spPr>
          <a:prstGeom prst="rect">
            <a:avLst/>
          </a:prstGeom>
        </p:spPr>
        <p:txBody>
          <a:bodyPr/>
          <a:lstStyle/>
          <a:p>
            <a:r>
              <a:t>Texte du titre</a:t>
            </a:r>
          </a:p>
        </p:txBody>
      </p:sp>
      <p:sp>
        <p:nvSpPr>
          <p:cNvPr id="69" name="Texte niveau 1…"/>
          <p:cNvSpPr txBox="1">
            <a:spLocks noGrp="1"/>
          </p:cNvSpPr>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Texte niveau 1</a:t>
            </a:r>
          </a:p>
          <a:p>
            <a:pPr lvl="1"/>
            <a:r>
              <a:t>Texte niveau 2</a:t>
            </a:r>
          </a:p>
          <a:p>
            <a:pPr lvl="2"/>
            <a:r>
              <a:t>Texte niveau 3</a:t>
            </a:r>
          </a:p>
          <a:p>
            <a:pPr lvl="3"/>
            <a:r>
              <a:t>Texte niveau 4</a:t>
            </a:r>
          </a:p>
          <a:p>
            <a:pPr lvl="4"/>
            <a:r>
              <a:t>Texte niveau 5</a:t>
            </a:r>
          </a:p>
        </p:txBody>
      </p:sp>
      <p:sp>
        <p:nvSpPr>
          <p:cNvPr id="7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re, puces et photo">
    <p:spTree>
      <p:nvGrpSpPr>
        <p:cNvPr id="1" name=""/>
        <p:cNvGrpSpPr/>
        <p:nvPr/>
      </p:nvGrpSpPr>
      <p:grpSpPr>
        <a:xfrm>
          <a:off x="0" y="0"/>
          <a:ext cx="0" cy="0"/>
          <a:chOff x="0" y="0"/>
          <a:chExt cx="0" cy="0"/>
        </a:xfrm>
      </p:grpSpPr>
      <p:sp>
        <p:nvSpPr>
          <p:cNvPr id="77" name="Ligne"/>
          <p:cNvSpPr/>
          <p:nvPr/>
        </p:nvSpPr>
        <p:spPr>
          <a:xfrm>
            <a:off x="406400" y="25654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8" name="Ligne"/>
          <p:cNvSpPr/>
          <p:nvPr/>
        </p:nvSpPr>
        <p:spPr>
          <a:xfrm>
            <a:off x="406400" y="26162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9" name="117356722_2160x1620.jpeg"/>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80" name="Texte du titre"/>
          <p:cNvSpPr txBox="1">
            <a:spLocks noGrp="1"/>
          </p:cNvSpPr>
          <p:nvPr>
            <p:ph type="title"/>
          </p:nvPr>
        </p:nvSpPr>
        <p:spPr>
          <a:xfrm>
            <a:off x="355600" y="444500"/>
            <a:ext cx="5816600" cy="2044700"/>
          </a:xfrm>
          <a:prstGeom prst="rect">
            <a:avLst/>
          </a:prstGeom>
        </p:spPr>
        <p:txBody>
          <a:bodyPr/>
          <a:lstStyle/>
          <a:p>
            <a:r>
              <a:t>Texte du titre</a:t>
            </a:r>
          </a:p>
        </p:txBody>
      </p:sp>
      <p:sp>
        <p:nvSpPr>
          <p:cNvPr id="81" name="Texte niveau 1…"/>
          <p:cNvSpPr txBox="1">
            <a:spLocks noGrp="1"/>
          </p:cNvSpPr>
          <p:nvPr>
            <p:ph type="body" sz="half" idx="1"/>
          </p:nvPr>
        </p:nvSpPr>
        <p:spPr>
          <a:xfrm>
            <a:off x="355600" y="2984500"/>
            <a:ext cx="5816600" cy="6324600"/>
          </a:xfrm>
          <a:prstGeom prst="rect">
            <a:avLst/>
          </a:prstGeom>
        </p:spPr>
        <p:txBody>
          <a:bodyPr/>
          <a:lstStyle>
            <a:lvl1pPr marL="381000" indent="-381000">
              <a:defRPr sz="3000"/>
            </a:lvl1pPr>
            <a:lvl2pPr marL="762000" indent="-381000">
              <a:defRPr sz="3000"/>
            </a:lvl2pPr>
            <a:lvl3pPr marL="1143000" indent="-381000">
              <a:defRPr sz="3000"/>
            </a:lvl3pPr>
            <a:lvl4pPr marL="1524000" indent="-381000">
              <a:defRPr sz="3000"/>
            </a:lvl4pPr>
            <a:lvl5pPr marL="1905000" indent="-381000">
              <a:defRPr sz="3000"/>
            </a:lvl5pPr>
          </a:lstStyle>
          <a:p>
            <a:r>
              <a:t>Texte niveau 1</a:t>
            </a:r>
          </a:p>
          <a:p>
            <a:pPr lvl="1"/>
            <a:r>
              <a:t>Texte niveau 2</a:t>
            </a:r>
          </a:p>
          <a:p>
            <a:pPr lvl="2"/>
            <a:r>
              <a:t>Texte niveau 3</a:t>
            </a:r>
          </a:p>
          <a:p>
            <a:pPr lvl="3"/>
            <a:r>
              <a:t>Texte niveau 4</a:t>
            </a:r>
          </a:p>
          <a:p>
            <a:pPr lvl="4"/>
            <a:r>
              <a:t>Texte niveau 5</a:t>
            </a:r>
          </a:p>
        </p:txBody>
      </p:sp>
      <p:sp>
        <p:nvSpPr>
          <p:cNvPr id="82" name="Numéro de diapositive"/>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uces">
    <p:spTree>
      <p:nvGrpSpPr>
        <p:cNvPr id="1" name=""/>
        <p:cNvGrpSpPr/>
        <p:nvPr/>
      </p:nvGrpSpPr>
      <p:grpSpPr>
        <a:xfrm>
          <a:off x="0" y="0"/>
          <a:ext cx="0" cy="0"/>
          <a:chOff x="0" y="0"/>
          <a:chExt cx="0" cy="0"/>
        </a:xfrm>
      </p:grpSpPr>
      <p:sp>
        <p:nvSpPr>
          <p:cNvPr id="89" name="Texte niveau 1…"/>
          <p:cNvSpPr txBox="1">
            <a:spLocks noGrp="1"/>
          </p:cNvSpPr>
          <p:nvPr>
            <p:ph type="body" idx="1"/>
          </p:nvPr>
        </p:nvSpPr>
        <p:spPr>
          <a:xfrm>
            <a:off x="355600" y="444500"/>
            <a:ext cx="12293600" cy="8864600"/>
          </a:xfrm>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Texte niveau 1</a:t>
            </a:r>
          </a:p>
          <a:p>
            <a:pPr lvl="1"/>
            <a:r>
              <a:t>Texte niveau 2</a:t>
            </a:r>
          </a:p>
          <a:p>
            <a:pPr lvl="2"/>
            <a:r>
              <a:t>Texte niveau 3</a:t>
            </a:r>
          </a:p>
          <a:p>
            <a:pPr lvl="3"/>
            <a:r>
              <a:t>Texte niveau 4</a:t>
            </a:r>
          </a:p>
          <a:p>
            <a:pPr lvl="4"/>
            <a:r>
              <a:t>Texte niveau 5</a:t>
            </a:r>
          </a:p>
        </p:txBody>
      </p:sp>
      <p:sp>
        <p:nvSpPr>
          <p:cNvPr id="90" name="Numéro de diapositive"/>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 photos">
    <p:spTree>
      <p:nvGrpSpPr>
        <p:cNvPr id="1" name=""/>
        <p:cNvGrpSpPr/>
        <p:nvPr/>
      </p:nvGrpSpPr>
      <p:grpSpPr>
        <a:xfrm>
          <a:off x="0" y="0"/>
          <a:ext cx="0" cy="0"/>
          <a:chOff x="0" y="0"/>
          <a:chExt cx="0" cy="0"/>
        </a:xfrm>
      </p:grpSpPr>
      <p:sp>
        <p:nvSpPr>
          <p:cNvPr id="97" name="Image"/>
          <p:cNvSpPr>
            <a:spLocks noGrp="1"/>
          </p:cNvSpPr>
          <p:nvPr>
            <p:ph type="pic" sz="half" idx="13"/>
          </p:nvPr>
        </p:nvSpPr>
        <p:spPr>
          <a:xfrm>
            <a:off x="6502400" y="4813300"/>
            <a:ext cx="6121400" cy="4356100"/>
          </a:xfrm>
          <a:prstGeom prst="rect">
            <a:avLst/>
          </a:prstGeom>
        </p:spPr>
        <p:txBody>
          <a:bodyPr lIns="91439" tIns="45719" rIns="91439" bIns="45719" anchor="t">
            <a:noAutofit/>
          </a:bodyPr>
          <a:lstStyle/>
          <a:p>
            <a:endParaRPr/>
          </a:p>
        </p:txBody>
      </p:sp>
      <p:sp>
        <p:nvSpPr>
          <p:cNvPr id="98" name="Image"/>
          <p:cNvSpPr>
            <a:spLocks noGrp="1"/>
          </p:cNvSpPr>
          <p:nvPr>
            <p:ph type="pic" sz="half" idx="14"/>
          </p:nvPr>
        </p:nvSpPr>
        <p:spPr>
          <a:xfrm>
            <a:off x="6502400" y="444500"/>
            <a:ext cx="6121400" cy="4368800"/>
          </a:xfrm>
          <a:prstGeom prst="rect">
            <a:avLst/>
          </a:prstGeom>
        </p:spPr>
        <p:txBody>
          <a:bodyPr lIns="91439" tIns="45719" rIns="91439" bIns="45719" anchor="t">
            <a:noAutofit/>
          </a:bodyPr>
          <a:lstStyle/>
          <a:p>
            <a:endParaRPr/>
          </a:p>
        </p:txBody>
      </p:sp>
      <p:sp>
        <p:nvSpPr>
          <p:cNvPr id="99" name="Image"/>
          <p:cNvSpPr>
            <a:spLocks noGrp="1"/>
          </p:cNvSpPr>
          <p:nvPr>
            <p:ph type="pic" idx="15"/>
          </p:nvPr>
        </p:nvSpPr>
        <p:spPr>
          <a:xfrm>
            <a:off x="368300" y="444500"/>
            <a:ext cx="6121400" cy="8724900"/>
          </a:xfrm>
          <a:prstGeom prst="rect">
            <a:avLst/>
          </a:prstGeom>
        </p:spPr>
        <p:txBody>
          <a:bodyPr lIns="91439" tIns="45719" rIns="91439" bIns="45719" anchor="t">
            <a:noAutofit/>
          </a:bodyPr>
          <a:lstStyle/>
          <a:p>
            <a:endParaRPr/>
          </a:p>
        </p:txBody>
      </p:sp>
      <p:sp>
        <p:nvSpPr>
          <p:cNvPr id="100" name="Numéro de diapositive"/>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Ligne"/>
          <p:cNvSpPr/>
          <p:nvPr/>
        </p:nvSpPr>
        <p:spPr>
          <a:xfrm>
            <a:off x="406400" y="25654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gne"/>
          <p:cNvSpPr/>
          <p:nvPr/>
        </p:nvSpPr>
        <p:spPr>
          <a:xfrm>
            <a:off x="406400" y="26162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exte du titre"/>
          <p:cNvSpPr txBox="1">
            <a:spLocks noGrp="1"/>
          </p:cNvSpPr>
          <p:nvPr>
            <p:ph type="title"/>
          </p:nvPr>
        </p:nvSpPr>
        <p:spPr>
          <a:xfrm>
            <a:off x="355600" y="444500"/>
            <a:ext cx="12293600" cy="2044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 du titre</a:t>
            </a:r>
          </a:p>
        </p:txBody>
      </p:sp>
      <p:sp>
        <p:nvSpPr>
          <p:cNvPr id="5" name="Texte niveau 1…"/>
          <p:cNvSpPr txBox="1">
            <a:spLocks noGrp="1"/>
          </p:cNvSpPr>
          <p:nvPr>
            <p:ph type="body" idx="1"/>
          </p:nvPr>
        </p:nvSpPr>
        <p:spPr>
          <a:xfrm>
            <a:off x="355600" y="2984500"/>
            <a:ext cx="12293600" cy="6324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6" name="Numéro de diapositive"/>
          <p:cNvSpPr txBox="1">
            <a:spLocks noGrp="1"/>
          </p:cNvSpPr>
          <p:nvPr>
            <p:ph type="sldNum" sz="quarter" idx="2"/>
          </p:nvPr>
        </p:nvSpPr>
        <p:spPr>
          <a:xfrm>
            <a:off x="12331700" y="9220199"/>
            <a:ext cx="317500" cy="355601"/>
          </a:xfrm>
          <a:prstGeom prst="rect">
            <a:avLst/>
          </a:prstGeom>
          <a:ln w="12700">
            <a:miter lim="400000"/>
          </a:ln>
        </p:spPr>
        <p:txBody>
          <a:bodyPr wrap="none" lIns="50800" tIns="50800" rIns="50800" bIns="50800" anchor="ctr">
            <a:spAutoFit/>
          </a:bodyPr>
          <a:lstStyle>
            <a:lvl1pPr>
              <a:defRPr sz="1600">
                <a:solidFill>
                  <a:schemeClr val="accent1">
                    <a:hueOff val="54750"/>
                    <a:satOff val="-1697"/>
                    <a:lumOff val="-18038"/>
                  </a:schemeClr>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1pPr>
      <a:lvl2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2pPr>
      <a:lvl3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3pPr>
      <a:lvl4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4pPr>
      <a:lvl5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5pPr>
      <a:lvl6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6pPr>
      <a:lvl7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7pPr>
      <a:lvl8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8pPr>
      <a:lvl9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9pPr>
    </p:titleStyle>
    <p:bodyStyle>
      <a:lvl1pPr marL="50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1pPr>
      <a:lvl2pPr marL="101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2pPr>
      <a:lvl3pPr marL="152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3pPr>
      <a:lvl4pPr marL="203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4pPr>
      <a:lvl5pPr marL="2540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langues.unistra.fr/formations/licences/licence-langues-etrangeres-appliquees-lea/langues-etrangeres-appliquees/"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unistra.fr/index.php?id=27249"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langues.unistra.fr/formation/licences/licence-langues-etrangeres-appliquees/" TargetMode="External"/><Relationship Id="rId2" Type="http://schemas.openxmlformats.org/officeDocument/2006/relationships/hyperlink" Target="http://www.unistra.fr/index.php?id=27885&amp;tx_unistrarof_pi1%5brof-program%5d=ME88&amp;cHash=f3e8818d7d4b19f8651879388c2aa2c5#data-rof-tab-presentation" TargetMode="Externa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simulateur.lescrous.fr"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mailto:ambassadeurlea@hotmail.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focus-lea.unistra.fr/projet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itre"/>
          <p:cNvSpPr txBox="1">
            <a:spLocks noGrp="1"/>
          </p:cNvSpPr>
          <p:nvPr>
            <p:ph type="title"/>
          </p:nvPr>
        </p:nvSpPr>
        <p:spPr>
          <a:prstGeom prst="rect">
            <a:avLst/>
          </a:prstGeom>
        </p:spPr>
        <p:txBody>
          <a:bodyPr/>
          <a:lstStyle/>
          <a:p>
            <a:endParaRPr/>
          </a:p>
        </p:txBody>
      </p:sp>
      <p:sp>
        <p:nvSpPr>
          <p:cNvPr id="163" name="Corps"/>
          <p:cNvSpPr txBox="1">
            <a:spLocks noGrp="1"/>
          </p:cNvSpPr>
          <p:nvPr>
            <p:ph type="body" sz="quarter" idx="1"/>
          </p:nvPr>
        </p:nvSpPr>
        <p:spPr>
          <a:prstGeom prst="rect">
            <a:avLst/>
          </a:prstGeom>
        </p:spPr>
        <p:txBody>
          <a:bodyPr/>
          <a:lstStyle/>
          <a:p>
            <a:endParaRPr/>
          </a:p>
        </p:txBody>
      </p:sp>
      <p:sp>
        <p:nvSpPr>
          <p:cNvPr id="164" name="Numéro de diapositive"/>
          <p:cNvSpPr txBox="1">
            <a:spLocks noGrp="1"/>
          </p:cNvSpPr>
          <p:nvPr>
            <p:ph type="sldNum" sz="quarter" idx="2"/>
          </p:nvPr>
        </p:nvSpPr>
        <p:spPr>
          <a:xfrm>
            <a:off x="-1" y="8970800"/>
            <a:ext cx="269886" cy="40944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pic>
        <p:nvPicPr>
          <p:cNvPr id="165" name="Image 4" descr="Image 4"/>
          <p:cNvPicPr>
            <a:picLocks noChangeAspect="1"/>
          </p:cNvPicPr>
          <p:nvPr/>
        </p:nvPicPr>
        <p:blipFill>
          <a:blip r:embed="rId2"/>
          <a:stretch>
            <a:fillRect/>
          </a:stretch>
        </p:blipFill>
        <p:spPr>
          <a:xfrm>
            <a:off x="275910" y="7394023"/>
            <a:ext cx="3448690" cy="960077"/>
          </a:xfrm>
          <a:prstGeom prst="rect">
            <a:avLst/>
          </a:prstGeom>
          <a:ln w="12700">
            <a:miter lim="400000"/>
          </a:ln>
        </p:spPr>
      </p:pic>
      <p:pic>
        <p:nvPicPr>
          <p:cNvPr id="166" name="Image 3" descr="Image 3"/>
          <p:cNvPicPr>
            <a:picLocks noChangeAspect="1"/>
          </p:cNvPicPr>
          <p:nvPr/>
        </p:nvPicPr>
        <p:blipFill>
          <a:blip r:embed="rId3"/>
          <a:stretch>
            <a:fillRect/>
          </a:stretch>
        </p:blipFill>
        <p:spPr>
          <a:xfrm>
            <a:off x="10559707" y="7314659"/>
            <a:ext cx="2169183" cy="2378995"/>
          </a:xfrm>
          <a:prstGeom prst="rect">
            <a:avLst/>
          </a:prstGeom>
          <a:ln w="12700">
            <a:miter lim="400000"/>
          </a:ln>
        </p:spPr>
      </p:pic>
      <p:pic>
        <p:nvPicPr>
          <p:cNvPr id="167" name="Picture 2" descr="Picture 2"/>
          <p:cNvPicPr>
            <a:picLocks noChangeAspect="1"/>
          </p:cNvPicPr>
          <p:nvPr/>
        </p:nvPicPr>
        <p:blipFill>
          <a:blip r:embed="rId4"/>
          <a:stretch>
            <a:fillRect/>
          </a:stretch>
        </p:blipFill>
        <p:spPr>
          <a:xfrm>
            <a:off x="737026" y="8345381"/>
            <a:ext cx="2526456" cy="914401"/>
          </a:xfrm>
          <a:prstGeom prst="rect">
            <a:avLst/>
          </a:prstGeom>
          <a:ln w="12700">
            <a:miter lim="400000"/>
          </a:ln>
        </p:spPr>
      </p:pic>
      <p:pic>
        <p:nvPicPr>
          <p:cNvPr id="168" name="Picture 2" descr="Picture 2"/>
          <p:cNvPicPr>
            <a:picLocks noChangeAspect="1"/>
          </p:cNvPicPr>
          <p:nvPr/>
        </p:nvPicPr>
        <p:blipFill>
          <a:blip r:embed="rId5"/>
          <a:stretch>
            <a:fillRect/>
          </a:stretch>
        </p:blipFill>
        <p:spPr>
          <a:xfrm>
            <a:off x="1189919" y="781704"/>
            <a:ext cx="10905068" cy="6136641"/>
          </a:xfrm>
          <a:prstGeom prst="rect">
            <a:avLst/>
          </a:prstGeom>
          <a:ln w="12700">
            <a:miter lim="400000"/>
          </a:ln>
        </p:spPr>
      </p:pic>
      <p:sp>
        <p:nvSpPr>
          <p:cNvPr id="169" name="ZoneTexte 6"/>
          <p:cNvSpPr txBox="1"/>
          <p:nvPr/>
        </p:nvSpPr>
        <p:spPr>
          <a:xfrm>
            <a:off x="3724599" y="7394023"/>
            <a:ext cx="6539189" cy="20096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l" defTabSz="650240">
              <a:defRPr sz="6200" b="1">
                <a:solidFill>
                  <a:srgbClr val="0000FF"/>
                </a:solidFill>
                <a:latin typeface="Unistra A"/>
                <a:ea typeface="Unistra A"/>
                <a:cs typeface="Unistra A"/>
                <a:sym typeface="Unistra A"/>
              </a:defRPr>
            </a:lvl1pPr>
          </a:lstStyle>
          <a:p>
            <a:r>
              <a:t>LEA STRASBOURG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201" name="Ce que LEA n’est pas"/>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Ce que LEA n’est pas </a:t>
            </a:r>
          </a:p>
        </p:txBody>
      </p:sp>
      <p:sp>
        <p:nvSpPr>
          <p:cNvPr id="202" name="Une filière de mise à niveau en langues…"/>
          <p:cNvSpPr txBox="1">
            <a:spLocks noGrp="1"/>
          </p:cNvSpPr>
          <p:nvPr>
            <p:ph type="subTitle" idx="1"/>
          </p:nvPr>
        </p:nvSpPr>
        <p:spPr>
          <a:xfrm>
            <a:off x="187428" y="2875355"/>
            <a:ext cx="12293601" cy="4733579"/>
          </a:xfrm>
          <a:prstGeom prst="rect">
            <a:avLst/>
          </a:prstGeom>
        </p:spPr>
        <p:txBody>
          <a:bodyPr>
            <a:normAutofit/>
          </a:bodyPr>
          <a:lstStyle/>
          <a:p>
            <a:pPr marL="374315" indent="-374315" defTabSz="457200">
              <a:spcBef>
                <a:spcPts val="0"/>
              </a:spcBef>
              <a:buSzPct val="45000"/>
              <a:buBlip>
                <a:blip r:embed="rId2"/>
              </a:buBlip>
              <a:defRPr>
                <a:solidFill>
                  <a:schemeClr val="accent1"/>
                </a:solidFill>
                <a:latin typeface="Calibri"/>
                <a:ea typeface="Calibri"/>
                <a:cs typeface="Calibri"/>
                <a:sym typeface="Calibri"/>
              </a:defRPr>
            </a:pPr>
            <a:r>
              <a:rPr sz="3200" dirty="0">
                <a:solidFill>
                  <a:schemeClr val="accent1"/>
                </a:solidFill>
              </a:rPr>
              <a:t>Une </a:t>
            </a:r>
            <a:r>
              <a:rPr sz="3200" dirty="0" err="1">
                <a:solidFill>
                  <a:schemeClr val="accent1"/>
                </a:solidFill>
              </a:rPr>
              <a:t>filière</a:t>
            </a:r>
            <a:r>
              <a:rPr sz="3200" dirty="0">
                <a:solidFill>
                  <a:schemeClr val="accent1"/>
                </a:solidFill>
              </a:rPr>
              <a:t> de mise à </a:t>
            </a:r>
            <a:r>
              <a:rPr sz="3200" dirty="0" err="1">
                <a:solidFill>
                  <a:schemeClr val="accent1"/>
                </a:solidFill>
              </a:rPr>
              <a:t>niveau</a:t>
            </a:r>
            <a:r>
              <a:rPr sz="3200" dirty="0">
                <a:solidFill>
                  <a:schemeClr val="accent1"/>
                </a:solidFill>
              </a:rPr>
              <a:t> </a:t>
            </a:r>
            <a:r>
              <a:rPr sz="3200" dirty="0" err="1">
                <a:solidFill>
                  <a:schemeClr val="accent1"/>
                </a:solidFill>
              </a:rPr>
              <a:t>en</a:t>
            </a:r>
            <a:r>
              <a:rPr sz="3200" dirty="0">
                <a:solidFill>
                  <a:schemeClr val="accent1"/>
                </a:solidFill>
              </a:rPr>
              <a:t> </a:t>
            </a:r>
            <a:r>
              <a:rPr sz="3200" dirty="0" err="1">
                <a:solidFill>
                  <a:schemeClr val="accent1"/>
                </a:solidFill>
              </a:rPr>
              <a:t>langues</a:t>
            </a:r>
            <a:endParaRPr sz="3200" dirty="0">
              <a:solidFill>
                <a:schemeClr val="accent1"/>
              </a:solidFill>
            </a:endParaRPr>
          </a:p>
          <a:p>
            <a:pPr defTabSz="457200">
              <a:spcBef>
                <a:spcPts val="0"/>
              </a:spcBef>
              <a:defRPr>
                <a:solidFill>
                  <a:schemeClr val="accent1"/>
                </a:solidFill>
                <a:latin typeface="Calibri"/>
                <a:ea typeface="Calibri"/>
                <a:cs typeface="Calibri"/>
                <a:sym typeface="Calibri"/>
              </a:defRPr>
            </a:pPr>
            <a:r>
              <a:rPr sz="3200" dirty="0">
                <a:solidFill>
                  <a:schemeClr val="accent1"/>
                </a:solidFill>
              </a:rPr>
              <a:t>car </a:t>
            </a:r>
            <a:r>
              <a:rPr sz="3200" u="sng" dirty="0" err="1">
                <a:solidFill>
                  <a:schemeClr val="accent1"/>
                </a:solidFill>
              </a:rPr>
              <a:t>maîtrise</a:t>
            </a:r>
            <a:r>
              <a:rPr sz="3200" u="sng" dirty="0">
                <a:solidFill>
                  <a:schemeClr val="accent1"/>
                </a:solidFill>
              </a:rPr>
              <a:t> </a:t>
            </a:r>
            <a:r>
              <a:rPr sz="3200" u="sng" dirty="0" err="1">
                <a:solidFill>
                  <a:schemeClr val="accent1"/>
                </a:solidFill>
              </a:rPr>
              <a:t>d’une</a:t>
            </a:r>
            <a:r>
              <a:rPr sz="3200" u="sng" dirty="0">
                <a:solidFill>
                  <a:schemeClr val="accent1"/>
                </a:solidFill>
              </a:rPr>
              <a:t> </a:t>
            </a:r>
            <a:r>
              <a:rPr sz="3200" u="sng" dirty="0" err="1">
                <a:solidFill>
                  <a:schemeClr val="accent1"/>
                </a:solidFill>
              </a:rPr>
              <a:t>ou</a:t>
            </a:r>
            <a:r>
              <a:rPr sz="3200" u="sng" dirty="0">
                <a:solidFill>
                  <a:schemeClr val="accent1"/>
                </a:solidFill>
              </a:rPr>
              <a:t> deux </a:t>
            </a:r>
            <a:r>
              <a:rPr sz="3200" u="sng" dirty="0" err="1">
                <a:solidFill>
                  <a:schemeClr val="accent1"/>
                </a:solidFill>
              </a:rPr>
              <a:t>langues</a:t>
            </a:r>
            <a:r>
              <a:rPr sz="3200" u="sng" dirty="0">
                <a:solidFill>
                  <a:schemeClr val="accent1"/>
                </a:solidFill>
              </a:rPr>
              <a:t> </a:t>
            </a:r>
            <a:r>
              <a:rPr sz="3200" u="sng" dirty="0" err="1">
                <a:solidFill>
                  <a:schemeClr val="accent1"/>
                </a:solidFill>
              </a:rPr>
              <a:t>dès</a:t>
            </a:r>
            <a:r>
              <a:rPr sz="3200" u="sng" dirty="0">
                <a:solidFill>
                  <a:schemeClr val="accent1"/>
                </a:solidFill>
              </a:rPr>
              <a:t> </a:t>
            </a:r>
            <a:r>
              <a:rPr sz="3200" u="sng" dirty="0" err="1">
                <a:solidFill>
                  <a:schemeClr val="accent1"/>
                </a:solidFill>
              </a:rPr>
              <a:t>l’entrée</a:t>
            </a:r>
            <a:r>
              <a:rPr lang="fr-FR" sz="3200" u="sng" dirty="0">
                <a:solidFill>
                  <a:schemeClr val="accent1"/>
                </a:solidFill>
              </a:rPr>
              <a:t> </a:t>
            </a:r>
            <a:r>
              <a:rPr lang="fr-FR" sz="3200" dirty="0">
                <a:solidFill>
                  <a:schemeClr val="accent1"/>
                </a:solidFill>
              </a:rPr>
              <a:t>(si langue en avancé ou grand débutant)</a:t>
            </a:r>
            <a:endParaRPr sz="3200" u="sng" dirty="0">
              <a:solidFill>
                <a:schemeClr val="accent1"/>
              </a:solidFill>
            </a:endParaRPr>
          </a:p>
          <a:p>
            <a:pPr defTabSz="457200">
              <a:spcBef>
                <a:spcPts val="0"/>
              </a:spcBef>
              <a:defRPr>
                <a:solidFill>
                  <a:schemeClr val="accent1"/>
                </a:solidFill>
                <a:latin typeface="Calibri"/>
                <a:ea typeface="Calibri"/>
                <a:cs typeface="Calibri"/>
                <a:sym typeface="Calibri"/>
              </a:defRPr>
            </a:pPr>
            <a:endParaRPr sz="3200" u="sng" dirty="0">
              <a:solidFill>
                <a:schemeClr val="accent1"/>
              </a:solidFill>
            </a:endParaRPr>
          </a:p>
          <a:p>
            <a:pPr marL="374315" indent="-374315" defTabSz="457200">
              <a:spcBef>
                <a:spcPts val="0"/>
              </a:spcBef>
              <a:buSzPct val="45000"/>
              <a:buBlip>
                <a:blip r:embed="rId2"/>
              </a:buBlip>
              <a:defRPr>
                <a:solidFill>
                  <a:schemeClr val="accent1"/>
                </a:solidFill>
                <a:latin typeface="Calibri"/>
                <a:ea typeface="Calibri"/>
                <a:cs typeface="Calibri"/>
                <a:sym typeface="Calibri"/>
              </a:defRPr>
            </a:pPr>
            <a:r>
              <a:rPr sz="3200" dirty="0">
                <a:solidFill>
                  <a:schemeClr val="accent1"/>
                </a:solidFill>
              </a:rPr>
              <a:t>Une </a:t>
            </a:r>
            <a:r>
              <a:rPr sz="3200" dirty="0" err="1">
                <a:solidFill>
                  <a:schemeClr val="accent1"/>
                </a:solidFill>
              </a:rPr>
              <a:t>filière</a:t>
            </a:r>
            <a:r>
              <a:rPr sz="3200" dirty="0">
                <a:solidFill>
                  <a:schemeClr val="accent1"/>
                </a:solidFill>
              </a:rPr>
              <a:t> </a:t>
            </a:r>
            <a:r>
              <a:rPr sz="3200" dirty="0" err="1">
                <a:solidFill>
                  <a:schemeClr val="accent1"/>
                </a:solidFill>
              </a:rPr>
              <a:t>littéraire</a:t>
            </a:r>
            <a:endParaRPr sz="3200" dirty="0">
              <a:solidFill>
                <a:schemeClr val="accent1"/>
              </a:solidFill>
            </a:endParaRPr>
          </a:p>
          <a:p>
            <a:pPr defTabSz="457200">
              <a:spcBef>
                <a:spcPts val="0"/>
              </a:spcBef>
              <a:defRPr>
                <a:solidFill>
                  <a:schemeClr val="accent1"/>
                </a:solidFill>
                <a:latin typeface="Calibri"/>
                <a:ea typeface="Calibri"/>
                <a:cs typeface="Calibri"/>
                <a:sym typeface="Calibri"/>
              </a:defRPr>
            </a:pPr>
            <a:r>
              <a:rPr sz="3200" dirty="0">
                <a:solidFill>
                  <a:schemeClr val="accent1"/>
                </a:solidFill>
              </a:rPr>
              <a:t>car </a:t>
            </a:r>
            <a:r>
              <a:rPr sz="3200" u="sng" dirty="0" err="1">
                <a:solidFill>
                  <a:schemeClr val="accent1"/>
                </a:solidFill>
              </a:rPr>
              <a:t>contenu</a:t>
            </a:r>
            <a:r>
              <a:rPr sz="3200" u="sng" dirty="0">
                <a:solidFill>
                  <a:schemeClr val="accent1"/>
                </a:solidFill>
              </a:rPr>
              <a:t> </a:t>
            </a:r>
            <a:r>
              <a:rPr sz="3200" u="sng" dirty="0" err="1">
                <a:solidFill>
                  <a:schemeClr val="accent1"/>
                </a:solidFill>
              </a:rPr>
              <a:t>focalisé</a:t>
            </a:r>
            <a:r>
              <a:rPr sz="3200" u="sng" dirty="0">
                <a:solidFill>
                  <a:schemeClr val="accent1"/>
                </a:solidFill>
              </a:rPr>
              <a:t> sur </a:t>
            </a:r>
            <a:r>
              <a:rPr sz="3200" u="sng" dirty="0" err="1">
                <a:solidFill>
                  <a:schemeClr val="accent1"/>
                </a:solidFill>
              </a:rPr>
              <a:t>l’actualité</a:t>
            </a:r>
            <a:r>
              <a:rPr sz="3200" dirty="0">
                <a:solidFill>
                  <a:schemeClr val="accent1"/>
                </a:solidFill>
              </a:rPr>
              <a:t> et son étude</a:t>
            </a:r>
          </a:p>
          <a:p>
            <a:pPr defTabSz="457200">
              <a:spcBef>
                <a:spcPts val="0"/>
              </a:spcBef>
              <a:defRPr>
                <a:solidFill>
                  <a:schemeClr val="accent1"/>
                </a:solidFill>
                <a:latin typeface="Calibri"/>
                <a:ea typeface="Calibri"/>
                <a:cs typeface="Calibri"/>
                <a:sym typeface="Calibri"/>
              </a:defRPr>
            </a:pPr>
            <a:r>
              <a:rPr sz="3200" dirty="0">
                <a:solidFill>
                  <a:schemeClr val="accent1"/>
                </a:solidFill>
              </a:rPr>
              <a:t>dans la perspective des sciences </a:t>
            </a:r>
            <a:r>
              <a:rPr sz="3200" dirty="0" err="1">
                <a:solidFill>
                  <a:schemeClr val="accent1"/>
                </a:solidFill>
              </a:rPr>
              <a:t>humaines</a:t>
            </a:r>
            <a:endParaRPr sz="3200" dirty="0">
              <a:solidFill>
                <a:schemeClr val="accent1"/>
              </a:solidFill>
            </a:endParaRPr>
          </a:p>
          <a:p>
            <a:pPr defTabSz="457200">
              <a:spcBef>
                <a:spcPts val="0"/>
              </a:spcBef>
              <a:defRPr>
                <a:solidFill>
                  <a:schemeClr val="accent1"/>
                </a:solidFill>
                <a:latin typeface="Calibri"/>
                <a:ea typeface="Calibri"/>
                <a:cs typeface="Calibri"/>
                <a:sym typeface="Calibri"/>
              </a:defRPr>
            </a:pPr>
            <a:endParaRPr sz="3200" dirty="0">
              <a:solidFill>
                <a:schemeClr val="accent1"/>
              </a:solidFill>
            </a:endParaRPr>
          </a:p>
          <a:p>
            <a:pPr marL="374315" indent="-374315" defTabSz="457200">
              <a:spcBef>
                <a:spcPts val="0"/>
              </a:spcBef>
              <a:buSzPct val="45000"/>
              <a:buBlip>
                <a:blip r:embed="rId2"/>
              </a:buBlip>
              <a:defRPr>
                <a:solidFill>
                  <a:schemeClr val="accent1"/>
                </a:solidFill>
                <a:latin typeface="Calibri"/>
                <a:ea typeface="Calibri"/>
                <a:cs typeface="Calibri"/>
                <a:sym typeface="Calibri"/>
              </a:defRPr>
            </a:pPr>
            <a:r>
              <a:rPr sz="3200" dirty="0">
                <a:solidFill>
                  <a:schemeClr val="accent1"/>
                </a:solidFill>
              </a:rPr>
              <a:t>Une </a:t>
            </a:r>
            <a:r>
              <a:rPr sz="3200" dirty="0" err="1">
                <a:solidFill>
                  <a:schemeClr val="accent1"/>
                </a:solidFill>
              </a:rPr>
              <a:t>filière</a:t>
            </a:r>
            <a:r>
              <a:rPr sz="3200" dirty="0">
                <a:solidFill>
                  <a:schemeClr val="accent1"/>
                </a:solidFill>
              </a:rPr>
              <a:t> qui </a:t>
            </a:r>
            <a:r>
              <a:rPr sz="3200" dirty="0" err="1">
                <a:solidFill>
                  <a:schemeClr val="accent1"/>
                </a:solidFill>
              </a:rPr>
              <a:t>prépare</a:t>
            </a:r>
            <a:r>
              <a:rPr sz="3200" dirty="0">
                <a:solidFill>
                  <a:schemeClr val="accent1"/>
                </a:solidFill>
              </a:rPr>
              <a:t> au CAPES </a:t>
            </a:r>
            <a:r>
              <a:rPr sz="3200" dirty="0" err="1">
                <a:solidFill>
                  <a:schemeClr val="accent1"/>
                </a:solidFill>
              </a:rPr>
              <a:t>ou</a:t>
            </a:r>
            <a:r>
              <a:rPr sz="3200" dirty="0">
                <a:solidFill>
                  <a:schemeClr val="accent1"/>
                </a:solidFill>
              </a:rPr>
              <a:t> à </a:t>
            </a:r>
            <a:r>
              <a:rPr sz="3200" dirty="0" err="1">
                <a:solidFill>
                  <a:schemeClr val="accent1"/>
                </a:solidFill>
              </a:rPr>
              <a:t>l’agrégation</a:t>
            </a:r>
            <a:endParaRPr sz="3200" dirty="0">
              <a:solidFill>
                <a:schemeClr val="accent1"/>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205" name="Les débouchés professionnels après LEA"/>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Les débouchés professionnels après LEA</a:t>
            </a:r>
          </a:p>
        </p:txBody>
      </p:sp>
      <p:sp>
        <p:nvSpPr>
          <p:cNvPr id="206" name="Des possibilités d’emplois directement après la licence LEA…"/>
          <p:cNvSpPr txBox="1">
            <a:spLocks noGrp="1"/>
          </p:cNvSpPr>
          <p:nvPr>
            <p:ph type="subTitle" idx="1"/>
          </p:nvPr>
        </p:nvSpPr>
        <p:spPr>
          <a:xfrm>
            <a:off x="87583" y="2780105"/>
            <a:ext cx="12293601" cy="4733579"/>
          </a:xfrm>
          <a:prstGeom prst="rect">
            <a:avLst/>
          </a:prstGeom>
        </p:spPr>
        <p:txBody>
          <a:bodyPr/>
          <a:lstStyle/>
          <a:p>
            <a:pPr defTabSz="457200">
              <a:spcBef>
                <a:spcPts val="0"/>
              </a:spcBef>
              <a:defRPr b="1" u="sng">
                <a:solidFill>
                  <a:schemeClr val="accent1">
                    <a:hueOff val="228644"/>
                    <a:lumOff val="-9058"/>
                  </a:schemeClr>
                </a:solidFill>
              </a:defRPr>
            </a:pPr>
            <a:r>
              <a:rPr dirty="0">
                <a:solidFill>
                  <a:schemeClr val="accent1"/>
                </a:solidFill>
              </a:rPr>
              <a:t>Des </a:t>
            </a:r>
            <a:r>
              <a:rPr dirty="0" err="1">
                <a:solidFill>
                  <a:schemeClr val="accent1"/>
                </a:solidFill>
              </a:rPr>
              <a:t>possibilités</a:t>
            </a:r>
            <a:r>
              <a:rPr dirty="0">
                <a:solidFill>
                  <a:schemeClr val="accent1"/>
                </a:solidFill>
              </a:rPr>
              <a:t> </a:t>
            </a:r>
            <a:r>
              <a:rPr dirty="0" err="1">
                <a:solidFill>
                  <a:schemeClr val="accent1"/>
                </a:solidFill>
              </a:rPr>
              <a:t>d’emploi</a:t>
            </a:r>
            <a:r>
              <a:rPr dirty="0">
                <a:solidFill>
                  <a:schemeClr val="accent1"/>
                </a:solidFill>
              </a:rPr>
              <a:t> </a:t>
            </a:r>
            <a:r>
              <a:rPr dirty="0" err="1">
                <a:solidFill>
                  <a:schemeClr val="accent1"/>
                </a:solidFill>
              </a:rPr>
              <a:t>directement</a:t>
            </a:r>
            <a:r>
              <a:rPr dirty="0">
                <a:solidFill>
                  <a:schemeClr val="accent1"/>
                </a:solidFill>
              </a:rPr>
              <a:t> après la </a:t>
            </a:r>
            <a:r>
              <a:rPr dirty="0" err="1">
                <a:solidFill>
                  <a:schemeClr val="accent1"/>
                </a:solidFill>
              </a:rPr>
              <a:t>licence</a:t>
            </a:r>
            <a:r>
              <a:rPr dirty="0">
                <a:solidFill>
                  <a:schemeClr val="accent1"/>
                </a:solidFill>
              </a:rPr>
              <a:t> LEA</a:t>
            </a:r>
          </a:p>
          <a:p>
            <a:pPr defTabSz="457200">
              <a:spcBef>
                <a:spcPts val="0"/>
              </a:spcBef>
              <a:defRPr>
                <a:solidFill>
                  <a:schemeClr val="accent1"/>
                </a:solidFill>
              </a:defRPr>
            </a:pPr>
            <a:endParaRPr dirty="0">
              <a:solidFill>
                <a:schemeClr val="accent1"/>
              </a:solidFill>
            </a:endParaRPr>
          </a:p>
          <a:p>
            <a:pPr marL="457199" indent="-457199" defTabSz="457200">
              <a:spcBef>
                <a:spcPts val="0"/>
              </a:spcBef>
              <a:buSzPct val="100000"/>
              <a:buFont typeface="Trebuchet MS"/>
              <a:buChar char="→"/>
              <a:defRPr>
                <a:solidFill>
                  <a:schemeClr val="accent1"/>
                </a:solidFill>
              </a:defRPr>
            </a:pPr>
            <a:r>
              <a:rPr sz="3200" dirty="0">
                <a:solidFill>
                  <a:schemeClr val="accent1"/>
                </a:solidFill>
              </a:rPr>
              <a:t>assistant </a:t>
            </a:r>
            <a:r>
              <a:rPr sz="3200" dirty="0" err="1">
                <a:solidFill>
                  <a:schemeClr val="accent1"/>
                </a:solidFill>
              </a:rPr>
              <a:t>administratif</a:t>
            </a:r>
            <a:r>
              <a:rPr sz="3200" dirty="0">
                <a:solidFill>
                  <a:schemeClr val="accent1"/>
                </a:solidFill>
              </a:rPr>
              <a:t> </a:t>
            </a:r>
            <a:r>
              <a:rPr sz="3200" dirty="0" err="1">
                <a:solidFill>
                  <a:schemeClr val="accent1"/>
                </a:solidFill>
              </a:rPr>
              <a:t>bilingue</a:t>
            </a:r>
            <a:endParaRPr sz="3200" dirty="0">
              <a:solidFill>
                <a:schemeClr val="accent1"/>
              </a:solidFill>
            </a:endParaRPr>
          </a:p>
          <a:p>
            <a:pPr marL="457199" indent="-457199" defTabSz="457200">
              <a:spcBef>
                <a:spcPts val="0"/>
              </a:spcBef>
              <a:buSzPct val="100000"/>
              <a:buFont typeface="Trebuchet MS"/>
              <a:buChar char="→"/>
              <a:defRPr>
                <a:solidFill>
                  <a:schemeClr val="accent1"/>
                </a:solidFill>
              </a:defRPr>
            </a:pPr>
            <a:r>
              <a:rPr sz="3200" dirty="0">
                <a:solidFill>
                  <a:schemeClr val="accent1"/>
                </a:solidFill>
              </a:rPr>
              <a:t>agent de </a:t>
            </a:r>
            <a:r>
              <a:rPr sz="3200" dirty="0" err="1">
                <a:solidFill>
                  <a:schemeClr val="accent1"/>
                </a:solidFill>
              </a:rPr>
              <a:t>tourisme</a:t>
            </a:r>
            <a:endParaRPr sz="3200" dirty="0">
              <a:solidFill>
                <a:schemeClr val="accent1"/>
              </a:solidFill>
            </a:endParaRPr>
          </a:p>
          <a:p>
            <a:pPr marL="457199" indent="-457199" defTabSz="457200">
              <a:spcBef>
                <a:spcPts val="0"/>
              </a:spcBef>
              <a:buSzPct val="100000"/>
              <a:buFont typeface="Trebuchet MS"/>
              <a:buChar char="→"/>
              <a:defRPr>
                <a:solidFill>
                  <a:schemeClr val="accent1"/>
                </a:solidFill>
              </a:defRPr>
            </a:pPr>
            <a:r>
              <a:rPr sz="3200" dirty="0">
                <a:solidFill>
                  <a:schemeClr val="accent1"/>
                </a:solidFill>
              </a:rPr>
              <a:t>chargé </a:t>
            </a:r>
            <a:r>
              <a:rPr sz="3200" dirty="0" err="1">
                <a:solidFill>
                  <a:schemeClr val="accent1"/>
                </a:solidFill>
              </a:rPr>
              <a:t>d’organisation</a:t>
            </a:r>
            <a:r>
              <a:rPr sz="3200" dirty="0">
                <a:solidFill>
                  <a:schemeClr val="accent1"/>
                </a:solidFill>
              </a:rPr>
              <a:t> de </a:t>
            </a:r>
            <a:r>
              <a:rPr sz="3200" dirty="0" err="1">
                <a:solidFill>
                  <a:schemeClr val="accent1"/>
                </a:solidFill>
              </a:rPr>
              <a:t>congrès</a:t>
            </a:r>
            <a:r>
              <a:rPr sz="3200" dirty="0">
                <a:solidFill>
                  <a:schemeClr val="accent1"/>
                </a:solidFill>
              </a:rPr>
              <a:t> et de </a:t>
            </a:r>
            <a:r>
              <a:rPr sz="3200" dirty="0" err="1">
                <a:solidFill>
                  <a:schemeClr val="accent1"/>
                </a:solidFill>
              </a:rPr>
              <a:t>séminaires</a:t>
            </a:r>
            <a:endParaRPr sz="3200" dirty="0">
              <a:solidFill>
                <a:schemeClr val="accent1"/>
              </a:solidFill>
            </a:endParaRPr>
          </a:p>
          <a:p>
            <a:pPr marL="457199" indent="-457199" defTabSz="457200">
              <a:spcBef>
                <a:spcPts val="0"/>
              </a:spcBef>
              <a:buSzPct val="100000"/>
              <a:buFont typeface="Trebuchet MS"/>
              <a:buChar char="→"/>
              <a:defRPr>
                <a:solidFill>
                  <a:schemeClr val="accent1"/>
                </a:solidFill>
              </a:defRPr>
            </a:pPr>
            <a:r>
              <a:rPr sz="3200" dirty="0">
                <a:solidFill>
                  <a:schemeClr val="accent1"/>
                </a:solidFill>
              </a:rPr>
              <a:t>assistant technique</a:t>
            </a:r>
          </a:p>
          <a:p>
            <a:pPr marL="457199" indent="-457199" defTabSz="457200">
              <a:spcBef>
                <a:spcPts val="0"/>
              </a:spcBef>
              <a:buSzPct val="100000"/>
              <a:buFont typeface="Trebuchet MS"/>
              <a:buChar char="→"/>
              <a:defRPr>
                <a:solidFill>
                  <a:schemeClr val="accent1"/>
                </a:solidFill>
              </a:defRPr>
            </a:pPr>
            <a:r>
              <a:rPr sz="3200" dirty="0" err="1">
                <a:solidFill>
                  <a:schemeClr val="accent1"/>
                </a:solidFill>
              </a:rPr>
              <a:t>conseiller</a:t>
            </a:r>
            <a:r>
              <a:rPr sz="3200" dirty="0">
                <a:solidFill>
                  <a:schemeClr val="accent1"/>
                </a:solidFill>
              </a:rPr>
              <a:t> </a:t>
            </a:r>
            <a:r>
              <a:rPr sz="3200" dirty="0" err="1">
                <a:solidFill>
                  <a:schemeClr val="accent1"/>
                </a:solidFill>
              </a:rPr>
              <a:t>clientèle</a:t>
            </a:r>
            <a:endParaRPr sz="3200" dirty="0">
              <a:solidFill>
                <a:schemeClr val="accent1"/>
              </a:solidFill>
            </a:endParaRPr>
          </a:p>
          <a:p>
            <a:pPr marL="457199" indent="-457199" defTabSz="457200">
              <a:spcBef>
                <a:spcPts val="0"/>
              </a:spcBef>
              <a:buSzPct val="100000"/>
              <a:buFont typeface="Trebuchet MS"/>
              <a:buChar char="→"/>
              <a:defRPr>
                <a:solidFill>
                  <a:schemeClr val="accent1"/>
                </a:solidFill>
              </a:defRPr>
            </a:pPr>
            <a:r>
              <a:rPr sz="3200" dirty="0">
                <a:solidFill>
                  <a:schemeClr val="accent1"/>
                </a:solidFill>
              </a:rPr>
              <a:t>assistant chef de </a:t>
            </a:r>
            <a:r>
              <a:rPr sz="3200" dirty="0" err="1">
                <a:solidFill>
                  <a:schemeClr val="accent1"/>
                </a:solidFill>
              </a:rPr>
              <a:t>projets</a:t>
            </a:r>
            <a:r>
              <a:rPr sz="3200" dirty="0">
                <a:solidFill>
                  <a:schemeClr val="accent1"/>
                </a:solidFill>
              </a:rPr>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209" name="Les poursuites d’études"/>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Les poursuites d’études</a:t>
            </a:r>
          </a:p>
        </p:txBody>
      </p:sp>
      <p:sp>
        <p:nvSpPr>
          <p:cNvPr id="210" name="L’entrée en Master se fait sur dossier…"/>
          <p:cNvSpPr txBox="1">
            <a:spLocks noGrp="1"/>
          </p:cNvSpPr>
          <p:nvPr>
            <p:ph type="subTitle" idx="1"/>
          </p:nvPr>
        </p:nvSpPr>
        <p:spPr>
          <a:xfrm>
            <a:off x="355600" y="1927865"/>
            <a:ext cx="12293600" cy="9070177"/>
          </a:xfrm>
          <a:prstGeom prst="rect">
            <a:avLst/>
          </a:prstGeom>
        </p:spPr>
        <p:txBody>
          <a:bodyPr/>
          <a:lstStyle/>
          <a:p>
            <a:pPr defTabSz="457200">
              <a:lnSpc>
                <a:spcPct val="107000"/>
              </a:lnSpc>
              <a:spcBef>
                <a:spcPts val="800"/>
              </a:spcBef>
              <a:defRPr b="1">
                <a:solidFill>
                  <a:schemeClr val="accent1">
                    <a:hueOff val="54750"/>
                    <a:satOff val="-1697"/>
                    <a:lumOff val="-18038"/>
                  </a:schemeClr>
                </a:solidFill>
              </a:defRPr>
            </a:pPr>
            <a:r>
              <a:rPr dirty="0" err="1">
                <a:solidFill>
                  <a:schemeClr val="accent1"/>
                </a:solidFill>
              </a:rPr>
              <a:t>L’entrée</a:t>
            </a:r>
            <a:r>
              <a:rPr dirty="0">
                <a:solidFill>
                  <a:schemeClr val="accent1"/>
                </a:solidFill>
              </a:rPr>
              <a:t> </a:t>
            </a:r>
            <a:r>
              <a:rPr dirty="0" err="1">
                <a:solidFill>
                  <a:schemeClr val="accent1"/>
                </a:solidFill>
              </a:rPr>
              <a:t>en</a:t>
            </a:r>
            <a:r>
              <a:rPr dirty="0">
                <a:solidFill>
                  <a:schemeClr val="accent1"/>
                </a:solidFill>
              </a:rPr>
              <a:t> Master se fait </a:t>
            </a:r>
            <a:r>
              <a:rPr u="sng" dirty="0">
                <a:solidFill>
                  <a:schemeClr val="accent1"/>
                </a:solidFill>
              </a:rPr>
              <a:t>sur dossier</a:t>
            </a:r>
            <a:r>
              <a:rPr dirty="0">
                <a:solidFill>
                  <a:schemeClr val="accent1"/>
                </a:solidFill>
              </a:rPr>
              <a:t>                </a:t>
            </a:r>
          </a:p>
          <a:p>
            <a:pPr marL="342900" indent="-342900" defTabSz="457200">
              <a:lnSpc>
                <a:spcPct val="107000"/>
              </a:lnSpc>
              <a:spcBef>
                <a:spcPts val="800"/>
              </a:spcBef>
              <a:buSzPct val="100000"/>
              <a:buFont typeface="Arial"/>
              <a:buChar char="•"/>
              <a:tabLst>
                <a:tab pos="457200" algn="l"/>
              </a:tabLst>
              <a:defRPr>
                <a:solidFill>
                  <a:schemeClr val="accent1"/>
                </a:solidFill>
              </a:defRPr>
            </a:pPr>
            <a:r>
              <a:rPr dirty="0" err="1">
                <a:solidFill>
                  <a:schemeClr val="accent1"/>
                </a:solidFill>
              </a:rPr>
              <a:t>Traduction</a:t>
            </a:r>
            <a:r>
              <a:rPr dirty="0">
                <a:solidFill>
                  <a:schemeClr val="accent1"/>
                </a:solidFill>
              </a:rPr>
              <a:t> et </a:t>
            </a:r>
            <a:r>
              <a:rPr dirty="0" err="1">
                <a:solidFill>
                  <a:schemeClr val="accent1"/>
                </a:solidFill>
              </a:rPr>
              <a:t>interprétation</a:t>
            </a:r>
            <a:r>
              <a:rPr dirty="0">
                <a:solidFill>
                  <a:schemeClr val="accent1"/>
                </a:solidFill>
              </a:rPr>
              <a:t> (ITIRI…)</a:t>
            </a:r>
          </a:p>
          <a:p>
            <a:pPr marL="342900" indent="-342900" defTabSz="457200">
              <a:lnSpc>
                <a:spcPct val="107000"/>
              </a:lnSpc>
              <a:spcBef>
                <a:spcPts val="800"/>
              </a:spcBef>
              <a:buSzPct val="100000"/>
              <a:buFont typeface="Arial"/>
              <a:buChar char="•"/>
              <a:tabLst>
                <a:tab pos="457200" algn="l"/>
              </a:tabLst>
              <a:defRPr>
                <a:solidFill>
                  <a:schemeClr val="accent1"/>
                </a:solidFill>
              </a:defRPr>
            </a:pPr>
            <a:r>
              <a:rPr dirty="0" err="1">
                <a:solidFill>
                  <a:schemeClr val="accent1"/>
                </a:solidFill>
              </a:rPr>
              <a:t>Langues</a:t>
            </a:r>
            <a:r>
              <a:rPr dirty="0">
                <a:solidFill>
                  <a:schemeClr val="accent1"/>
                </a:solidFill>
              </a:rPr>
              <a:t> et </a:t>
            </a:r>
            <a:r>
              <a:rPr dirty="0" err="1">
                <a:solidFill>
                  <a:schemeClr val="accent1"/>
                </a:solidFill>
              </a:rPr>
              <a:t>nouvelles</a:t>
            </a:r>
            <a:r>
              <a:rPr dirty="0">
                <a:solidFill>
                  <a:schemeClr val="accent1"/>
                </a:solidFill>
              </a:rPr>
              <a:t> technologies (CAWEB, TDL)</a:t>
            </a:r>
          </a:p>
          <a:p>
            <a:pPr marL="342900" indent="-342900" defTabSz="457200">
              <a:lnSpc>
                <a:spcPct val="107000"/>
              </a:lnSpc>
              <a:spcBef>
                <a:spcPts val="800"/>
              </a:spcBef>
              <a:buSzPct val="100000"/>
              <a:buFont typeface="Arial"/>
              <a:buChar char="•"/>
              <a:tabLst>
                <a:tab pos="457200" algn="l"/>
              </a:tabLst>
              <a:defRPr>
                <a:solidFill>
                  <a:schemeClr val="accent1"/>
                </a:solidFill>
              </a:defRPr>
            </a:pPr>
            <a:r>
              <a:rPr dirty="0">
                <a:solidFill>
                  <a:schemeClr val="accent1"/>
                </a:solidFill>
              </a:rPr>
              <a:t>Relations </a:t>
            </a:r>
            <a:r>
              <a:rPr dirty="0" err="1">
                <a:solidFill>
                  <a:schemeClr val="accent1"/>
                </a:solidFill>
              </a:rPr>
              <a:t>internationales</a:t>
            </a:r>
            <a:r>
              <a:rPr dirty="0">
                <a:solidFill>
                  <a:schemeClr val="accent1"/>
                </a:solidFill>
              </a:rPr>
              <a:t> (ITIRI…)</a:t>
            </a:r>
          </a:p>
          <a:p>
            <a:pPr marL="342900" indent="-342900" defTabSz="457200">
              <a:lnSpc>
                <a:spcPct val="107000"/>
              </a:lnSpc>
              <a:spcBef>
                <a:spcPts val="800"/>
              </a:spcBef>
              <a:buSzPct val="100000"/>
              <a:buFont typeface="Arial"/>
              <a:buChar char="•"/>
              <a:tabLst>
                <a:tab pos="457200" algn="l"/>
              </a:tabLst>
              <a:defRPr>
                <a:solidFill>
                  <a:schemeClr val="accent1"/>
                </a:solidFill>
              </a:defRPr>
            </a:pPr>
            <a:r>
              <a:rPr dirty="0">
                <a:solidFill>
                  <a:schemeClr val="accent1"/>
                </a:solidFill>
              </a:rPr>
              <a:t>MEEF (</a:t>
            </a:r>
            <a:r>
              <a:rPr dirty="0" err="1">
                <a:solidFill>
                  <a:schemeClr val="accent1"/>
                </a:solidFill>
              </a:rPr>
              <a:t>vers</a:t>
            </a:r>
            <a:r>
              <a:rPr dirty="0">
                <a:solidFill>
                  <a:schemeClr val="accent1"/>
                </a:solidFill>
              </a:rPr>
              <a:t> métiers de </a:t>
            </a:r>
            <a:r>
              <a:rPr dirty="0" err="1">
                <a:solidFill>
                  <a:schemeClr val="accent1"/>
                </a:solidFill>
              </a:rPr>
              <a:t>l’enseignement</a:t>
            </a:r>
            <a:r>
              <a:rPr dirty="0">
                <a:solidFill>
                  <a:schemeClr val="accent1"/>
                </a:solidFill>
              </a:rPr>
              <a:t> du 1er </a:t>
            </a:r>
            <a:r>
              <a:rPr dirty="0" err="1">
                <a:solidFill>
                  <a:schemeClr val="accent1"/>
                </a:solidFill>
              </a:rPr>
              <a:t>degré</a:t>
            </a:r>
            <a:r>
              <a:rPr dirty="0">
                <a:solidFill>
                  <a:schemeClr val="accent1"/>
                </a:solidFill>
              </a:rPr>
              <a:t>) …</a:t>
            </a:r>
          </a:p>
          <a:p>
            <a:pPr marL="342900" indent="-342900" defTabSz="457200">
              <a:lnSpc>
                <a:spcPct val="107000"/>
              </a:lnSpc>
              <a:spcBef>
                <a:spcPts val="800"/>
              </a:spcBef>
              <a:buSzPct val="100000"/>
              <a:buFont typeface="Arial"/>
              <a:buChar char="•"/>
              <a:tabLst>
                <a:tab pos="457200" algn="l"/>
              </a:tabLst>
              <a:defRPr>
                <a:solidFill>
                  <a:schemeClr val="accent1"/>
                </a:solidFill>
              </a:defRPr>
            </a:pPr>
            <a:r>
              <a:rPr dirty="0" err="1">
                <a:solidFill>
                  <a:schemeClr val="accent1"/>
                </a:solidFill>
              </a:rPr>
              <a:t>Recherche</a:t>
            </a:r>
            <a:r>
              <a:rPr dirty="0">
                <a:solidFill>
                  <a:schemeClr val="accent1"/>
                </a:solidFill>
              </a:rPr>
              <a:t> (</a:t>
            </a:r>
            <a:r>
              <a:rPr lang="fr-FR" dirty="0">
                <a:solidFill>
                  <a:schemeClr val="accent1"/>
                </a:solidFill>
              </a:rPr>
              <a:t>P</a:t>
            </a:r>
            <a:r>
              <a:rPr dirty="0" err="1">
                <a:solidFill>
                  <a:schemeClr val="accent1"/>
                </a:solidFill>
              </a:rPr>
              <a:t>lurilinguisme</a:t>
            </a:r>
            <a:r>
              <a:rPr dirty="0">
                <a:solidFill>
                  <a:schemeClr val="accent1"/>
                </a:solidFill>
              </a:rPr>
              <a:t> et </a:t>
            </a:r>
            <a:r>
              <a:rPr dirty="0" err="1">
                <a:solidFill>
                  <a:schemeClr val="accent1"/>
                </a:solidFill>
              </a:rPr>
              <a:t>interculturalité</a:t>
            </a:r>
            <a:r>
              <a:rPr dirty="0">
                <a:solidFill>
                  <a:schemeClr val="accent1"/>
                </a:solidFill>
              </a:rPr>
              <a:t>)</a:t>
            </a:r>
          </a:p>
          <a:p>
            <a:pPr defTabSz="457200">
              <a:lnSpc>
                <a:spcPct val="107000"/>
              </a:lnSpc>
              <a:spcBef>
                <a:spcPts val="800"/>
              </a:spcBef>
              <a:defRPr b="1">
                <a:solidFill>
                  <a:schemeClr val="accent1">
                    <a:hueOff val="228644"/>
                    <a:lumOff val="-9058"/>
                  </a:schemeClr>
                </a:solidFill>
              </a:defRPr>
            </a:pPr>
            <a:r>
              <a:rPr dirty="0">
                <a:solidFill>
                  <a:schemeClr val="accent1"/>
                </a:solidFill>
              </a:rPr>
              <a:t>Il </a:t>
            </a:r>
            <a:r>
              <a:rPr dirty="0" err="1">
                <a:solidFill>
                  <a:schemeClr val="accent1"/>
                </a:solidFill>
              </a:rPr>
              <a:t>est</a:t>
            </a:r>
            <a:r>
              <a:rPr dirty="0">
                <a:solidFill>
                  <a:schemeClr val="accent1"/>
                </a:solidFill>
              </a:rPr>
              <a:t> possible </a:t>
            </a:r>
            <a:r>
              <a:rPr dirty="0" err="1">
                <a:solidFill>
                  <a:schemeClr val="accent1"/>
                </a:solidFill>
              </a:rPr>
              <a:t>d’intégrer</a:t>
            </a:r>
            <a:r>
              <a:rPr dirty="0">
                <a:solidFill>
                  <a:schemeClr val="accent1"/>
                </a:solidFill>
              </a:rPr>
              <a:t> </a:t>
            </a:r>
            <a:r>
              <a:rPr dirty="0" err="1">
                <a:solidFill>
                  <a:schemeClr val="accent1"/>
                </a:solidFill>
              </a:rPr>
              <a:t>une</a:t>
            </a:r>
            <a:r>
              <a:rPr dirty="0">
                <a:solidFill>
                  <a:schemeClr val="accent1"/>
                </a:solidFill>
              </a:rPr>
              <a:t> </a:t>
            </a:r>
            <a:r>
              <a:rPr dirty="0" err="1">
                <a:solidFill>
                  <a:schemeClr val="accent1"/>
                </a:solidFill>
              </a:rPr>
              <a:t>école</a:t>
            </a:r>
            <a:r>
              <a:rPr dirty="0">
                <a:solidFill>
                  <a:schemeClr val="accent1"/>
                </a:solidFill>
              </a:rPr>
              <a:t> </a:t>
            </a:r>
            <a:r>
              <a:rPr dirty="0" err="1">
                <a:solidFill>
                  <a:schemeClr val="accent1"/>
                </a:solidFill>
              </a:rPr>
              <a:t>d’enseignement</a:t>
            </a:r>
            <a:r>
              <a:rPr dirty="0">
                <a:solidFill>
                  <a:schemeClr val="accent1"/>
                </a:solidFill>
              </a:rPr>
              <a:t> </a:t>
            </a:r>
            <a:r>
              <a:rPr dirty="0" err="1">
                <a:solidFill>
                  <a:schemeClr val="accent1"/>
                </a:solidFill>
              </a:rPr>
              <a:t>supérieur</a:t>
            </a:r>
            <a:r>
              <a:rPr dirty="0">
                <a:solidFill>
                  <a:schemeClr val="accent1"/>
                </a:solidFill>
              </a:rPr>
              <a:t> </a:t>
            </a:r>
            <a:r>
              <a:rPr u="sng" dirty="0">
                <a:solidFill>
                  <a:schemeClr val="accent1"/>
                </a:solidFill>
              </a:rPr>
              <a:t>sur </a:t>
            </a:r>
            <a:r>
              <a:rPr u="sng" dirty="0" err="1">
                <a:solidFill>
                  <a:schemeClr val="accent1"/>
                </a:solidFill>
              </a:rPr>
              <a:t>concours</a:t>
            </a:r>
            <a:endParaRPr u="sng" dirty="0">
              <a:solidFill>
                <a:schemeClr val="accent1"/>
              </a:solidFill>
            </a:endParaRPr>
          </a:p>
          <a:p>
            <a:pPr marL="342900" indent="-342900" defTabSz="457200">
              <a:lnSpc>
                <a:spcPct val="107000"/>
              </a:lnSpc>
              <a:spcBef>
                <a:spcPts val="800"/>
              </a:spcBef>
              <a:buSzPct val="100000"/>
              <a:buFont typeface="Arial"/>
              <a:buChar char="•"/>
              <a:tabLst>
                <a:tab pos="457200" algn="l"/>
              </a:tabLst>
              <a:defRPr>
                <a:solidFill>
                  <a:schemeClr val="accent1"/>
                </a:solidFill>
              </a:defRPr>
            </a:pPr>
            <a:r>
              <a:rPr dirty="0">
                <a:solidFill>
                  <a:schemeClr val="accent1"/>
                </a:solidFill>
              </a:rPr>
              <a:t>commerce (EMS…)       </a:t>
            </a:r>
          </a:p>
          <a:p>
            <a:pPr defTabSz="457200">
              <a:lnSpc>
                <a:spcPct val="107000"/>
              </a:lnSpc>
              <a:spcBef>
                <a:spcPts val="800"/>
              </a:spcBef>
              <a:defRPr b="1">
                <a:solidFill>
                  <a:schemeClr val="accent1"/>
                </a:solidFill>
              </a:defRPr>
            </a:pPr>
            <a:r>
              <a:rPr dirty="0">
                <a:solidFill>
                  <a:schemeClr val="accent1"/>
                </a:solidFill>
              </a:rPr>
              <a:t>NB</a:t>
            </a:r>
            <a:r>
              <a:rPr b="0" dirty="0">
                <a:solidFill>
                  <a:schemeClr val="accent1"/>
                </a:solidFill>
              </a:rPr>
              <a:t> Un </a:t>
            </a:r>
            <a:r>
              <a:rPr b="0" dirty="0" err="1">
                <a:solidFill>
                  <a:schemeClr val="accent1"/>
                </a:solidFill>
              </a:rPr>
              <a:t>entraînement</a:t>
            </a:r>
            <a:r>
              <a:rPr b="0" dirty="0">
                <a:solidFill>
                  <a:schemeClr val="accent1"/>
                </a:solidFill>
              </a:rPr>
              <a:t> à </a:t>
            </a:r>
            <a:r>
              <a:rPr b="0" dirty="0" err="1">
                <a:solidFill>
                  <a:schemeClr val="accent1"/>
                </a:solidFill>
              </a:rPr>
              <a:t>l’épreuve</a:t>
            </a:r>
            <a:r>
              <a:rPr b="0" dirty="0">
                <a:solidFill>
                  <a:schemeClr val="accent1"/>
                </a:solidFill>
              </a:rPr>
              <a:t> </a:t>
            </a:r>
            <a:r>
              <a:rPr b="0" dirty="0" err="1">
                <a:solidFill>
                  <a:schemeClr val="accent1"/>
                </a:solidFill>
              </a:rPr>
              <a:t>reine</a:t>
            </a:r>
            <a:r>
              <a:rPr b="0" dirty="0">
                <a:solidFill>
                  <a:schemeClr val="accent1"/>
                </a:solidFill>
              </a:rPr>
              <a:t> de la </a:t>
            </a:r>
            <a:r>
              <a:rPr b="0" dirty="0" err="1">
                <a:solidFill>
                  <a:schemeClr val="accent1"/>
                </a:solidFill>
              </a:rPr>
              <a:t>synthèse</a:t>
            </a:r>
            <a:r>
              <a:rPr b="0" dirty="0">
                <a:solidFill>
                  <a:schemeClr val="accent1"/>
                </a:solidFill>
              </a:rPr>
              <a:t> de documents </a:t>
            </a:r>
            <a:r>
              <a:rPr b="0" dirty="0" err="1">
                <a:solidFill>
                  <a:schemeClr val="accent1"/>
                </a:solidFill>
              </a:rPr>
              <a:t>est</a:t>
            </a:r>
            <a:r>
              <a:rPr b="0" dirty="0">
                <a:solidFill>
                  <a:schemeClr val="accent1"/>
                </a:solidFill>
              </a:rPr>
              <a:t> </a:t>
            </a:r>
            <a:r>
              <a:rPr b="0" dirty="0" err="1">
                <a:solidFill>
                  <a:schemeClr val="accent1"/>
                </a:solidFill>
              </a:rPr>
              <a:t>programmé</a:t>
            </a:r>
            <a:r>
              <a:rPr b="0" dirty="0">
                <a:solidFill>
                  <a:schemeClr val="accent1"/>
                </a:solidFill>
              </a:rPr>
              <a:t> au </a:t>
            </a:r>
            <a:r>
              <a:rPr b="0" dirty="0" err="1">
                <a:solidFill>
                  <a:schemeClr val="accent1"/>
                </a:solidFill>
              </a:rPr>
              <a:t>semestre</a:t>
            </a:r>
            <a:r>
              <a:rPr b="0" dirty="0">
                <a:solidFill>
                  <a:schemeClr val="accent1"/>
                </a:solidFill>
              </a:rPr>
              <a:t> 6 </a:t>
            </a:r>
            <a:r>
              <a:rPr b="0" dirty="0" err="1">
                <a:solidFill>
                  <a:schemeClr val="accent1"/>
                </a:solidFill>
              </a:rPr>
              <a:t>dans</a:t>
            </a:r>
            <a:r>
              <a:rPr b="0" dirty="0">
                <a:solidFill>
                  <a:schemeClr val="accent1"/>
                </a:solidFill>
              </a:rPr>
              <a:t> le cadre du module </a:t>
            </a:r>
            <a:r>
              <a:rPr b="0" dirty="0" err="1">
                <a:solidFill>
                  <a:schemeClr val="accent1"/>
                </a:solidFill>
              </a:rPr>
              <a:t>obligatoire</a:t>
            </a:r>
            <a:r>
              <a:rPr b="0" dirty="0">
                <a:solidFill>
                  <a:schemeClr val="accent1"/>
                </a:solidFill>
              </a:rPr>
              <a:t> "</a:t>
            </a:r>
            <a:r>
              <a:rPr b="0" dirty="0" err="1">
                <a:solidFill>
                  <a:schemeClr val="accent1"/>
                </a:solidFill>
              </a:rPr>
              <a:t>Ecrits</a:t>
            </a:r>
            <a:r>
              <a:rPr b="0" dirty="0">
                <a:solidFill>
                  <a:schemeClr val="accent1"/>
                </a:solidFill>
              </a:rPr>
              <a:t> </a:t>
            </a:r>
            <a:r>
              <a:rPr b="0" dirty="0" err="1">
                <a:solidFill>
                  <a:schemeClr val="accent1"/>
                </a:solidFill>
              </a:rPr>
              <a:t>professionnels</a:t>
            </a:r>
            <a:r>
              <a:rPr b="0" dirty="0">
                <a:solidFill>
                  <a:schemeClr val="accent1"/>
                </a:solidFill>
              </a:rPr>
              <a:t>".</a:t>
            </a:r>
          </a:p>
          <a:p>
            <a:pPr marL="342900" indent="-342900" defTabSz="457200">
              <a:lnSpc>
                <a:spcPct val="107000"/>
              </a:lnSpc>
              <a:spcBef>
                <a:spcPts val="800"/>
              </a:spcBef>
              <a:buSzPct val="100000"/>
              <a:buFont typeface="Arial"/>
              <a:buChar char="•"/>
              <a:tabLst>
                <a:tab pos="457200" algn="l"/>
              </a:tabLst>
              <a:defRPr>
                <a:solidFill>
                  <a:schemeClr val="accent1"/>
                </a:solidFill>
              </a:defRPr>
            </a:pPr>
            <a:r>
              <a:rPr dirty="0" err="1">
                <a:solidFill>
                  <a:schemeClr val="accent1"/>
                </a:solidFill>
              </a:rPr>
              <a:t>journalisme</a:t>
            </a:r>
            <a:r>
              <a:rPr dirty="0">
                <a:solidFill>
                  <a:schemeClr val="accent1"/>
                </a:solidFill>
              </a:rPr>
              <a:t> (CUEJ…)    </a:t>
            </a:r>
          </a:p>
          <a:p>
            <a:pPr defTabSz="457200">
              <a:lnSpc>
                <a:spcPct val="107000"/>
              </a:lnSpc>
              <a:spcBef>
                <a:spcPts val="800"/>
              </a:spcBef>
              <a:defRPr b="1">
                <a:solidFill>
                  <a:schemeClr val="accent1"/>
                </a:solidFill>
              </a:defRPr>
            </a:pPr>
            <a:r>
              <a:rPr dirty="0">
                <a:solidFill>
                  <a:schemeClr val="accent1"/>
                </a:solidFill>
              </a:rPr>
              <a:t>NB </a:t>
            </a:r>
            <a:r>
              <a:rPr b="0" dirty="0">
                <a:solidFill>
                  <a:schemeClr val="accent1"/>
                </a:solidFill>
              </a:rPr>
              <a:t>Un module </a:t>
            </a:r>
            <a:r>
              <a:rPr b="0" dirty="0" err="1">
                <a:solidFill>
                  <a:schemeClr val="accent1"/>
                </a:solidFill>
              </a:rPr>
              <a:t>d’initiation</a:t>
            </a:r>
            <a:r>
              <a:rPr b="0" dirty="0">
                <a:solidFill>
                  <a:schemeClr val="accent1"/>
                </a:solidFill>
              </a:rPr>
              <a:t> au </a:t>
            </a:r>
            <a:r>
              <a:rPr b="0" dirty="0" err="1">
                <a:solidFill>
                  <a:schemeClr val="accent1"/>
                </a:solidFill>
              </a:rPr>
              <a:t>journalisme</a:t>
            </a:r>
            <a:r>
              <a:rPr b="0" dirty="0">
                <a:solidFill>
                  <a:schemeClr val="accent1"/>
                </a:solidFill>
              </a:rPr>
              <a:t> et de </a:t>
            </a:r>
            <a:r>
              <a:rPr b="0" dirty="0" err="1">
                <a:solidFill>
                  <a:schemeClr val="accent1"/>
                </a:solidFill>
              </a:rPr>
              <a:t>préparation</a:t>
            </a:r>
            <a:r>
              <a:rPr b="0" dirty="0">
                <a:solidFill>
                  <a:schemeClr val="accent1"/>
                </a:solidFill>
              </a:rPr>
              <a:t> aux </a:t>
            </a:r>
            <a:r>
              <a:rPr b="0" dirty="0" err="1">
                <a:solidFill>
                  <a:schemeClr val="accent1"/>
                </a:solidFill>
              </a:rPr>
              <a:t>concours</a:t>
            </a:r>
            <a:r>
              <a:rPr b="0" dirty="0">
                <a:solidFill>
                  <a:schemeClr val="accent1"/>
                </a:solidFill>
              </a:rPr>
              <a:t> des </a:t>
            </a:r>
            <a:r>
              <a:rPr b="0" dirty="0" err="1">
                <a:solidFill>
                  <a:schemeClr val="accent1"/>
                </a:solidFill>
              </a:rPr>
              <a:t>écoles</a:t>
            </a:r>
            <a:r>
              <a:rPr b="0" dirty="0">
                <a:solidFill>
                  <a:schemeClr val="accent1"/>
                </a:solidFill>
              </a:rPr>
              <a:t> de </a:t>
            </a:r>
            <a:r>
              <a:rPr b="0" dirty="0" err="1">
                <a:solidFill>
                  <a:schemeClr val="accent1"/>
                </a:solidFill>
              </a:rPr>
              <a:t>journalisme</a:t>
            </a:r>
            <a:r>
              <a:rPr b="0" dirty="0">
                <a:solidFill>
                  <a:schemeClr val="accent1"/>
                </a:solidFill>
              </a:rPr>
              <a:t> </a:t>
            </a:r>
            <a:r>
              <a:rPr b="0" dirty="0" err="1">
                <a:solidFill>
                  <a:schemeClr val="accent1"/>
                </a:solidFill>
              </a:rPr>
              <a:t>est</a:t>
            </a:r>
            <a:r>
              <a:rPr b="0" dirty="0">
                <a:solidFill>
                  <a:schemeClr val="accent1"/>
                </a:solidFill>
              </a:rPr>
              <a:t> </a:t>
            </a:r>
            <a:r>
              <a:rPr b="0" dirty="0" err="1">
                <a:solidFill>
                  <a:schemeClr val="accent1"/>
                </a:solidFill>
              </a:rPr>
              <a:t>proposé</a:t>
            </a:r>
            <a:r>
              <a:rPr b="0" dirty="0">
                <a:solidFill>
                  <a:schemeClr val="accent1"/>
                </a:solidFill>
              </a:rPr>
              <a:t> </a:t>
            </a:r>
            <a:r>
              <a:rPr b="0" dirty="0" err="1">
                <a:solidFill>
                  <a:schemeClr val="accent1"/>
                </a:solidFill>
              </a:rPr>
              <a:t>comme</a:t>
            </a:r>
            <a:r>
              <a:rPr b="0" dirty="0">
                <a:solidFill>
                  <a:schemeClr val="accent1"/>
                </a:solidFill>
              </a:rPr>
              <a:t> option.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213" name="Les débouchés après une poursuite d’étude"/>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Les débouchés après une poursuite d’étude</a:t>
            </a:r>
          </a:p>
        </p:txBody>
      </p:sp>
      <p:sp>
        <p:nvSpPr>
          <p:cNvPr id="214" name="Secteurs d’activités…"/>
          <p:cNvSpPr txBox="1">
            <a:spLocks noGrp="1"/>
          </p:cNvSpPr>
          <p:nvPr>
            <p:ph type="subTitle" idx="1"/>
          </p:nvPr>
        </p:nvSpPr>
        <p:spPr>
          <a:xfrm>
            <a:off x="87583" y="2075487"/>
            <a:ext cx="12293601" cy="8115142"/>
          </a:xfrm>
          <a:prstGeom prst="rect">
            <a:avLst/>
          </a:prstGeom>
        </p:spPr>
        <p:txBody>
          <a:bodyPr/>
          <a:lstStyle/>
          <a:p>
            <a:pPr defTabSz="457200">
              <a:lnSpc>
                <a:spcPct val="107000"/>
              </a:lnSpc>
              <a:spcBef>
                <a:spcPts val="800"/>
              </a:spcBef>
              <a:defRPr b="1" u="sng">
                <a:solidFill>
                  <a:schemeClr val="accent1">
                    <a:hueOff val="228644"/>
                    <a:lumOff val="-9058"/>
                  </a:schemeClr>
                </a:solidFill>
              </a:defRPr>
            </a:pPr>
            <a:r>
              <a:rPr dirty="0" err="1">
                <a:solidFill>
                  <a:schemeClr val="accent1"/>
                </a:solidFill>
              </a:rPr>
              <a:t>Secteurs</a:t>
            </a:r>
            <a:r>
              <a:rPr dirty="0">
                <a:solidFill>
                  <a:schemeClr val="accent1"/>
                </a:solidFill>
              </a:rPr>
              <a:t> </a:t>
            </a:r>
            <a:r>
              <a:rPr dirty="0" err="1">
                <a:solidFill>
                  <a:schemeClr val="accent1"/>
                </a:solidFill>
              </a:rPr>
              <a:t>d’activités</a:t>
            </a:r>
            <a:endParaRPr dirty="0">
              <a:solidFill>
                <a:schemeClr val="accent1"/>
              </a:solidFill>
            </a:endParaRPr>
          </a:p>
          <a:p>
            <a:pPr defTabSz="457200">
              <a:lnSpc>
                <a:spcPct val="107000"/>
              </a:lnSpc>
              <a:spcBef>
                <a:spcPts val="800"/>
              </a:spcBef>
              <a:defRPr b="1" u="sng">
                <a:solidFill>
                  <a:schemeClr val="accent1">
                    <a:hueOff val="228644"/>
                    <a:lumOff val="-9058"/>
                  </a:schemeClr>
                </a:solidFill>
              </a:defRPr>
            </a:pPr>
            <a:endParaRPr dirty="0">
              <a:solidFill>
                <a:schemeClr val="accent1"/>
              </a:solidFill>
            </a:endParaRPr>
          </a:p>
          <a:p>
            <a:pPr marL="285750" indent="-285750" defTabSz="457200">
              <a:lnSpc>
                <a:spcPct val="107000"/>
              </a:lnSpc>
              <a:spcBef>
                <a:spcPts val="800"/>
              </a:spcBef>
              <a:buSzPct val="100000"/>
              <a:buFont typeface="Trebuchet MS"/>
              <a:buChar char="→"/>
              <a:defRPr>
                <a:solidFill>
                  <a:schemeClr val="accent1"/>
                </a:solidFill>
              </a:defRPr>
            </a:pPr>
            <a:r>
              <a:rPr dirty="0">
                <a:solidFill>
                  <a:schemeClr val="accent1"/>
                </a:solidFill>
              </a:rPr>
              <a:t>Communication/</a:t>
            </a:r>
            <a:r>
              <a:rPr dirty="0" err="1">
                <a:solidFill>
                  <a:schemeClr val="accent1"/>
                </a:solidFill>
              </a:rPr>
              <a:t>médiation</a:t>
            </a:r>
            <a:r>
              <a:rPr dirty="0">
                <a:solidFill>
                  <a:schemeClr val="accent1"/>
                </a:solidFill>
              </a:rPr>
              <a:t> </a:t>
            </a:r>
            <a:r>
              <a:rPr dirty="0" err="1">
                <a:solidFill>
                  <a:schemeClr val="accent1"/>
                </a:solidFill>
              </a:rPr>
              <a:t>linguistique</a:t>
            </a:r>
            <a:endParaRPr dirty="0">
              <a:solidFill>
                <a:schemeClr val="accent1"/>
              </a:solidFill>
            </a:endParaRPr>
          </a:p>
          <a:p>
            <a:pPr marL="285750" indent="-285750" defTabSz="457200">
              <a:lnSpc>
                <a:spcPct val="107000"/>
              </a:lnSpc>
              <a:spcBef>
                <a:spcPts val="800"/>
              </a:spcBef>
              <a:buSzPct val="100000"/>
              <a:buFont typeface="Trebuchet MS"/>
              <a:buChar char="→"/>
              <a:defRPr>
                <a:solidFill>
                  <a:schemeClr val="accent1"/>
                </a:solidFill>
              </a:defRPr>
            </a:pPr>
            <a:r>
              <a:rPr dirty="0" err="1">
                <a:solidFill>
                  <a:schemeClr val="accent1"/>
                </a:solidFill>
              </a:rPr>
              <a:t>Traduction</a:t>
            </a:r>
            <a:r>
              <a:rPr dirty="0">
                <a:solidFill>
                  <a:schemeClr val="accent1"/>
                </a:solidFill>
              </a:rPr>
              <a:t> et </a:t>
            </a:r>
            <a:r>
              <a:rPr dirty="0" err="1">
                <a:solidFill>
                  <a:schemeClr val="accent1"/>
                </a:solidFill>
              </a:rPr>
              <a:t>interprétation</a:t>
            </a:r>
            <a:endParaRPr dirty="0">
              <a:solidFill>
                <a:schemeClr val="accent1"/>
              </a:solidFill>
            </a:endParaRPr>
          </a:p>
          <a:p>
            <a:pPr marL="285750" indent="-285750" defTabSz="457200">
              <a:lnSpc>
                <a:spcPct val="107000"/>
              </a:lnSpc>
              <a:spcBef>
                <a:spcPts val="800"/>
              </a:spcBef>
              <a:buSzPct val="100000"/>
              <a:buFont typeface="Trebuchet MS"/>
              <a:buChar char="→"/>
              <a:defRPr>
                <a:solidFill>
                  <a:schemeClr val="accent1"/>
                </a:solidFill>
              </a:defRPr>
            </a:pPr>
            <a:r>
              <a:rPr dirty="0">
                <a:solidFill>
                  <a:schemeClr val="accent1"/>
                </a:solidFill>
              </a:rPr>
              <a:t>Métiers de </a:t>
            </a:r>
            <a:r>
              <a:rPr dirty="0" err="1">
                <a:solidFill>
                  <a:schemeClr val="accent1"/>
                </a:solidFill>
              </a:rPr>
              <a:t>l’édition</a:t>
            </a:r>
            <a:r>
              <a:rPr dirty="0">
                <a:solidFill>
                  <a:schemeClr val="accent1"/>
                </a:solidFill>
              </a:rPr>
              <a:t>, </a:t>
            </a:r>
            <a:r>
              <a:rPr dirty="0" err="1">
                <a:solidFill>
                  <a:schemeClr val="accent1"/>
                </a:solidFill>
              </a:rPr>
              <a:t>journalisme</a:t>
            </a:r>
            <a:endParaRPr dirty="0">
              <a:solidFill>
                <a:schemeClr val="accent1"/>
              </a:solidFill>
            </a:endParaRPr>
          </a:p>
          <a:p>
            <a:pPr marL="285750" indent="-285750" defTabSz="457200">
              <a:lnSpc>
                <a:spcPct val="107000"/>
              </a:lnSpc>
              <a:spcBef>
                <a:spcPts val="800"/>
              </a:spcBef>
              <a:buSzPct val="100000"/>
              <a:buFont typeface="Trebuchet MS"/>
              <a:buChar char="→"/>
              <a:defRPr>
                <a:solidFill>
                  <a:schemeClr val="accent1"/>
                </a:solidFill>
              </a:defRPr>
            </a:pPr>
            <a:r>
              <a:rPr dirty="0" err="1">
                <a:solidFill>
                  <a:schemeClr val="accent1"/>
                </a:solidFill>
              </a:rPr>
              <a:t>Tourisme</a:t>
            </a:r>
            <a:endParaRPr dirty="0">
              <a:solidFill>
                <a:schemeClr val="accent1"/>
              </a:solidFill>
            </a:endParaRPr>
          </a:p>
          <a:p>
            <a:pPr marL="285750" indent="-285750" defTabSz="457200">
              <a:lnSpc>
                <a:spcPct val="107000"/>
              </a:lnSpc>
              <a:spcBef>
                <a:spcPts val="800"/>
              </a:spcBef>
              <a:buSzPct val="100000"/>
              <a:buFont typeface="Trebuchet MS"/>
              <a:buChar char="→"/>
              <a:defRPr>
                <a:solidFill>
                  <a:schemeClr val="accent1"/>
                </a:solidFill>
              </a:defRPr>
            </a:pPr>
            <a:r>
              <a:rPr dirty="0" err="1">
                <a:solidFill>
                  <a:schemeClr val="accent1"/>
                </a:solidFill>
              </a:rPr>
              <a:t>Organisation</a:t>
            </a:r>
            <a:r>
              <a:rPr dirty="0">
                <a:solidFill>
                  <a:schemeClr val="accent1"/>
                </a:solidFill>
              </a:rPr>
              <a:t> </a:t>
            </a:r>
            <a:r>
              <a:rPr dirty="0" err="1">
                <a:solidFill>
                  <a:schemeClr val="accent1"/>
                </a:solidFill>
              </a:rPr>
              <a:t>événementielle</a:t>
            </a:r>
            <a:r>
              <a:rPr dirty="0">
                <a:solidFill>
                  <a:schemeClr val="accent1"/>
                </a:solidFill>
              </a:rPr>
              <a:t>/ métiers de la culture</a:t>
            </a:r>
          </a:p>
          <a:p>
            <a:pPr marL="285750" indent="-285750" defTabSz="457200">
              <a:lnSpc>
                <a:spcPct val="107000"/>
              </a:lnSpc>
              <a:spcBef>
                <a:spcPts val="800"/>
              </a:spcBef>
              <a:buSzPct val="100000"/>
              <a:buFont typeface="Trebuchet MS"/>
              <a:buChar char="→"/>
              <a:defRPr>
                <a:solidFill>
                  <a:schemeClr val="accent1"/>
                </a:solidFill>
              </a:defRPr>
            </a:pPr>
            <a:r>
              <a:rPr dirty="0">
                <a:solidFill>
                  <a:schemeClr val="accent1"/>
                </a:solidFill>
              </a:rPr>
              <a:t>Commerce international</a:t>
            </a:r>
          </a:p>
          <a:p>
            <a:pPr marL="285750" indent="-285750" defTabSz="457200">
              <a:lnSpc>
                <a:spcPct val="107000"/>
              </a:lnSpc>
              <a:spcBef>
                <a:spcPts val="800"/>
              </a:spcBef>
              <a:buSzPct val="100000"/>
              <a:buFont typeface="Trebuchet MS"/>
              <a:buChar char="→"/>
              <a:defRPr>
                <a:solidFill>
                  <a:schemeClr val="accent1"/>
                </a:solidFill>
              </a:defRPr>
            </a:pPr>
            <a:r>
              <a:rPr dirty="0" err="1">
                <a:solidFill>
                  <a:schemeClr val="accent1"/>
                </a:solidFill>
              </a:rPr>
              <a:t>Humanitaire</a:t>
            </a:r>
            <a:endParaRPr dirty="0">
              <a:solidFill>
                <a:schemeClr val="accent1"/>
              </a:solidFill>
            </a:endParaRPr>
          </a:p>
          <a:p>
            <a:pPr marL="285750" indent="-285750" defTabSz="457200">
              <a:lnSpc>
                <a:spcPct val="107000"/>
              </a:lnSpc>
              <a:spcBef>
                <a:spcPts val="800"/>
              </a:spcBef>
              <a:buSzPct val="100000"/>
              <a:buFont typeface="Trebuchet MS"/>
              <a:buChar char="→"/>
              <a:defRPr>
                <a:solidFill>
                  <a:schemeClr val="accent1"/>
                </a:solidFill>
              </a:defRPr>
            </a:pPr>
            <a:r>
              <a:rPr dirty="0" err="1">
                <a:solidFill>
                  <a:schemeClr val="accent1"/>
                </a:solidFill>
              </a:rPr>
              <a:t>Langues</a:t>
            </a:r>
            <a:r>
              <a:rPr dirty="0">
                <a:solidFill>
                  <a:schemeClr val="accent1"/>
                </a:solidFill>
              </a:rPr>
              <a:t> et </a:t>
            </a:r>
            <a:r>
              <a:rPr dirty="0" err="1">
                <a:solidFill>
                  <a:schemeClr val="accent1"/>
                </a:solidFill>
              </a:rPr>
              <a:t>informatique</a:t>
            </a:r>
            <a:endParaRPr dirty="0">
              <a:solidFill>
                <a:schemeClr val="accent1"/>
              </a:solidFill>
            </a:endParaRPr>
          </a:p>
          <a:p>
            <a:pPr marL="285750" indent="-285750" defTabSz="457200">
              <a:lnSpc>
                <a:spcPct val="107000"/>
              </a:lnSpc>
              <a:spcBef>
                <a:spcPts val="800"/>
              </a:spcBef>
              <a:buSzPct val="100000"/>
              <a:buFont typeface="Trebuchet MS"/>
              <a:buChar char="→"/>
              <a:defRPr>
                <a:solidFill>
                  <a:schemeClr val="accent1"/>
                </a:solidFill>
              </a:defRPr>
            </a:pPr>
            <a:r>
              <a:rPr dirty="0">
                <a:solidFill>
                  <a:schemeClr val="accent1"/>
                </a:solidFill>
              </a:rPr>
              <a:t>Relations </a:t>
            </a:r>
            <a:r>
              <a:rPr dirty="0" err="1">
                <a:solidFill>
                  <a:schemeClr val="accent1"/>
                </a:solidFill>
              </a:rPr>
              <a:t>internationales</a:t>
            </a:r>
            <a:endParaRPr dirty="0">
              <a:solidFill>
                <a:schemeClr val="accent1"/>
              </a:solidFill>
            </a:endParaRPr>
          </a:p>
          <a:p>
            <a:pPr marL="285750" indent="-285750" defTabSz="457200">
              <a:lnSpc>
                <a:spcPct val="107000"/>
              </a:lnSpc>
              <a:spcBef>
                <a:spcPts val="800"/>
              </a:spcBef>
              <a:buSzPct val="100000"/>
              <a:buFont typeface="Trebuchet MS"/>
              <a:buChar char="→"/>
              <a:defRPr>
                <a:solidFill>
                  <a:schemeClr val="accent1"/>
                </a:solidFill>
              </a:defRPr>
            </a:pPr>
            <a:r>
              <a:rPr dirty="0">
                <a:solidFill>
                  <a:schemeClr val="accent1"/>
                </a:solidFill>
              </a:rPr>
              <a:t>Formation/ </a:t>
            </a:r>
            <a:r>
              <a:rPr dirty="0" err="1">
                <a:solidFill>
                  <a:schemeClr val="accent1"/>
                </a:solidFill>
              </a:rPr>
              <a:t>enseignement</a:t>
            </a:r>
            <a:r>
              <a:rPr dirty="0">
                <a:solidFill>
                  <a:schemeClr val="accent1"/>
                </a:solidFill>
              </a:rPr>
              <a: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217" name="Les débouchés après une poursuite d’étude"/>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Les débouchés après une poursuite d’étude</a:t>
            </a:r>
          </a:p>
        </p:txBody>
      </p:sp>
      <p:sp>
        <p:nvSpPr>
          <p:cNvPr id="218" name="Traducteur en entreprise, interprète de liaison…"/>
          <p:cNvSpPr txBox="1">
            <a:spLocks noGrp="1"/>
          </p:cNvSpPr>
          <p:nvPr>
            <p:ph type="subTitle" idx="1"/>
          </p:nvPr>
        </p:nvSpPr>
        <p:spPr>
          <a:xfrm>
            <a:off x="87583" y="2780105"/>
            <a:ext cx="12293601" cy="5240896"/>
          </a:xfrm>
          <a:prstGeom prst="rect">
            <a:avLst/>
          </a:prstGeom>
        </p:spPr>
        <p:txBody>
          <a:bodyPr>
            <a:normAutofit/>
          </a:bodyPr>
          <a:lstStyle/>
          <a:p>
            <a:pPr defTabSz="457200">
              <a:spcBef>
                <a:spcPts val="0"/>
              </a:spcBef>
              <a:buSzPct val="100000"/>
              <a:defRPr>
                <a:solidFill>
                  <a:schemeClr val="accent1"/>
                </a:solidFill>
              </a:defRPr>
            </a:pPr>
            <a:r>
              <a:rPr lang="fr-FR" sz="2800" u="sng" dirty="0">
                <a:solidFill>
                  <a:schemeClr val="accent1"/>
                </a:solidFill>
              </a:rPr>
              <a:t>Exemple de métiers :</a:t>
            </a:r>
          </a:p>
          <a:p>
            <a:pPr marL="457200" indent="-457200" defTabSz="457200">
              <a:spcBef>
                <a:spcPts val="0"/>
              </a:spcBef>
              <a:buSzPct val="100000"/>
              <a:buFont typeface="Trebuchet MS"/>
              <a:buChar char="→"/>
              <a:defRPr>
                <a:solidFill>
                  <a:schemeClr val="accent1"/>
                </a:solidFill>
              </a:defRPr>
            </a:pPr>
            <a:endParaRPr lang="fr-FR" sz="2800" dirty="0">
              <a:solidFill>
                <a:schemeClr val="accent1"/>
              </a:solidFill>
            </a:endParaRPr>
          </a:p>
          <a:p>
            <a:pPr marL="457200" indent="-457200" defTabSz="457200">
              <a:spcBef>
                <a:spcPts val="0"/>
              </a:spcBef>
              <a:buSzPct val="100000"/>
              <a:buFont typeface="Trebuchet MS"/>
              <a:buChar char="→"/>
              <a:defRPr>
                <a:solidFill>
                  <a:schemeClr val="accent1"/>
                </a:solidFill>
              </a:defRPr>
            </a:pPr>
            <a:r>
              <a:rPr sz="2800" dirty="0" err="1">
                <a:solidFill>
                  <a:schemeClr val="accent1"/>
                </a:solidFill>
              </a:rPr>
              <a:t>Traducteur</a:t>
            </a:r>
            <a:r>
              <a:rPr sz="2800" dirty="0">
                <a:solidFill>
                  <a:schemeClr val="accent1"/>
                </a:solidFill>
              </a:rPr>
              <a:t> </a:t>
            </a:r>
            <a:r>
              <a:rPr sz="2800" dirty="0" err="1">
                <a:solidFill>
                  <a:schemeClr val="accent1"/>
                </a:solidFill>
              </a:rPr>
              <a:t>en</a:t>
            </a:r>
            <a:r>
              <a:rPr sz="2800" dirty="0">
                <a:solidFill>
                  <a:schemeClr val="accent1"/>
                </a:solidFill>
              </a:rPr>
              <a:t> </a:t>
            </a:r>
            <a:r>
              <a:rPr sz="2800" dirty="0" err="1">
                <a:solidFill>
                  <a:schemeClr val="accent1"/>
                </a:solidFill>
              </a:rPr>
              <a:t>entreprise</a:t>
            </a:r>
            <a:r>
              <a:rPr sz="2800" dirty="0">
                <a:solidFill>
                  <a:schemeClr val="accent1"/>
                </a:solidFill>
              </a:rPr>
              <a:t>, </a:t>
            </a:r>
            <a:r>
              <a:rPr sz="2800" dirty="0" err="1">
                <a:solidFill>
                  <a:schemeClr val="accent1"/>
                </a:solidFill>
              </a:rPr>
              <a:t>interprète</a:t>
            </a:r>
            <a:r>
              <a:rPr sz="2800" dirty="0">
                <a:solidFill>
                  <a:schemeClr val="accent1"/>
                </a:solidFill>
              </a:rPr>
              <a:t> de liaison</a:t>
            </a:r>
          </a:p>
          <a:p>
            <a:pPr marL="457200" indent="-457200" defTabSz="457200">
              <a:spcBef>
                <a:spcPts val="0"/>
              </a:spcBef>
              <a:buSzPct val="100000"/>
              <a:buFont typeface="Trebuchet MS"/>
              <a:buChar char="→"/>
              <a:defRPr>
                <a:solidFill>
                  <a:schemeClr val="accent1"/>
                </a:solidFill>
              </a:defRPr>
            </a:pPr>
            <a:r>
              <a:rPr sz="2800" dirty="0">
                <a:solidFill>
                  <a:schemeClr val="accent1"/>
                </a:solidFill>
              </a:rPr>
              <a:t>Chargé de missions </a:t>
            </a:r>
            <a:r>
              <a:rPr sz="2800" dirty="0" err="1">
                <a:solidFill>
                  <a:schemeClr val="accent1"/>
                </a:solidFill>
              </a:rPr>
              <a:t>en</a:t>
            </a:r>
            <a:r>
              <a:rPr sz="2800" dirty="0">
                <a:solidFill>
                  <a:schemeClr val="accent1"/>
                </a:solidFill>
              </a:rPr>
              <a:t> relations </a:t>
            </a:r>
            <a:r>
              <a:rPr sz="2800" dirty="0" err="1">
                <a:solidFill>
                  <a:schemeClr val="accent1"/>
                </a:solidFill>
              </a:rPr>
              <a:t>internationales</a:t>
            </a:r>
            <a:endParaRPr sz="2800" dirty="0">
              <a:solidFill>
                <a:schemeClr val="accent1"/>
              </a:solidFill>
            </a:endParaRPr>
          </a:p>
          <a:p>
            <a:pPr marL="457200" indent="-457200" defTabSz="457200">
              <a:spcBef>
                <a:spcPts val="0"/>
              </a:spcBef>
              <a:buSzPct val="100000"/>
              <a:buFont typeface="Trebuchet MS"/>
              <a:buChar char="→"/>
              <a:defRPr>
                <a:solidFill>
                  <a:schemeClr val="accent1"/>
                </a:solidFill>
              </a:defRPr>
            </a:pPr>
            <a:r>
              <a:rPr sz="2800" dirty="0">
                <a:solidFill>
                  <a:schemeClr val="accent1"/>
                </a:solidFill>
              </a:rPr>
              <a:t>Chargé de missions </a:t>
            </a:r>
            <a:r>
              <a:rPr sz="2800" dirty="0" err="1">
                <a:solidFill>
                  <a:schemeClr val="accent1"/>
                </a:solidFill>
              </a:rPr>
              <a:t>en</a:t>
            </a:r>
            <a:r>
              <a:rPr sz="2800" dirty="0">
                <a:solidFill>
                  <a:schemeClr val="accent1"/>
                </a:solidFill>
              </a:rPr>
              <a:t> affaires </a:t>
            </a:r>
            <a:r>
              <a:rPr sz="2800" dirty="0" err="1">
                <a:solidFill>
                  <a:schemeClr val="accent1"/>
                </a:solidFill>
              </a:rPr>
              <a:t>européennes</a:t>
            </a:r>
            <a:endParaRPr sz="2800" dirty="0">
              <a:solidFill>
                <a:schemeClr val="accent1"/>
              </a:solidFill>
            </a:endParaRPr>
          </a:p>
          <a:p>
            <a:pPr marL="457200" indent="-457200" defTabSz="457200">
              <a:spcBef>
                <a:spcPts val="0"/>
              </a:spcBef>
              <a:buSzPct val="100000"/>
              <a:buFont typeface="Trebuchet MS"/>
              <a:buChar char="→"/>
              <a:defRPr>
                <a:solidFill>
                  <a:schemeClr val="accent1"/>
                </a:solidFill>
              </a:defRPr>
            </a:pPr>
            <a:r>
              <a:rPr sz="2800" dirty="0">
                <a:solidFill>
                  <a:schemeClr val="accent1"/>
                </a:solidFill>
              </a:rPr>
              <a:t>Chargé de missions </a:t>
            </a:r>
            <a:r>
              <a:rPr sz="2800" dirty="0" err="1">
                <a:solidFill>
                  <a:schemeClr val="accent1"/>
                </a:solidFill>
              </a:rPr>
              <a:t>en</a:t>
            </a:r>
            <a:r>
              <a:rPr sz="2800" dirty="0">
                <a:solidFill>
                  <a:schemeClr val="accent1"/>
                </a:solidFill>
              </a:rPr>
              <a:t> marketing</a:t>
            </a:r>
          </a:p>
          <a:p>
            <a:pPr marL="457200" indent="-457200" defTabSz="457200">
              <a:spcBef>
                <a:spcPts val="0"/>
              </a:spcBef>
              <a:buSzPct val="100000"/>
              <a:buFont typeface="Trebuchet MS"/>
              <a:buChar char="→"/>
              <a:defRPr>
                <a:solidFill>
                  <a:schemeClr val="accent1"/>
                </a:solidFill>
              </a:defRPr>
            </a:pPr>
            <a:r>
              <a:rPr sz="2800" dirty="0">
                <a:solidFill>
                  <a:schemeClr val="accent1"/>
                </a:solidFill>
              </a:rPr>
              <a:t>Attaché de </a:t>
            </a:r>
            <a:r>
              <a:rPr sz="2800" dirty="0" err="1">
                <a:solidFill>
                  <a:schemeClr val="accent1"/>
                </a:solidFill>
              </a:rPr>
              <a:t>presse</a:t>
            </a:r>
            <a:endParaRPr sz="2800" dirty="0">
              <a:solidFill>
                <a:schemeClr val="accent1"/>
              </a:solidFill>
            </a:endParaRPr>
          </a:p>
          <a:p>
            <a:pPr marL="457200" indent="-457200" defTabSz="457200">
              <a:spcBef>
                <a:spcPts val="0"/>
              </a:spcBef>
              <a:buSzPct val="100000"/>
              <a:buFont typeface="Trebuchet MS"/>
              <a:buChar char="→"/>
              <a:defRPr>
                <a:solidFill>
                  <a:schemeClr val="accent1"/>
                </a:solidFill>
              </a:defRPr>
            </a:pPr>
            <a:r>
              <a:rPr sz="2800" dirty="0" err="1">
                <a:solidFill>
                  <a:schemeClr val="accent1"/>
                </a:solidFill>
              </a:rPr>
              <a:t>Enseignant</a:t>
            </a:r>
            <a:r>
              <a:rPr sz="2800" dirty="0">
                <a:solidFill>
                  <a:schemeClr val="accent1"/>
                </a:solidFill>
              </a:rPr>
              <a:t> (surtout 1° </a:t>
            </a:r>
            <a:r>
              <a:rPr sz="2800" dirty="0" err="1">
                <a:solidFill>
                  <a:schemeClr val="accent1"/>
                </a:solidFill>
              </a:rPr>
              <a:t>degré</a:t>
            </a:r>
            <a:r>
              <a:rPr sz="2800" dirty="0">
                <a:solidFill>
                  <a:schemeClr val="accent1"/>
                </a:solidFill>
              </a:rPr>
              <a:t>) / </a:t>
            </a:r>
            <a:r>
              <a:rPr sz="2800" dirty="0" err="1">
                <a:solidFill>
                  <a:schemeClr val="accent1"/>
                </a:solidFill>
              </a:rPr>
              <a:t>formateur</a:t>
            </a:r>
            <a:r>
              <a:rPr sz="2800" dirty="0">
                <a:solidFill>
                  <a:schemeClr val="accent1"/>
                </a:solidFill>
              </a:rPr>
              <a:t> </a:t>
            </a:r>
            <a:r>
              <a:rPr sz="2800" dirty="0" err="1">
                <a:solidFill>
                  <a:schemeClr val="accent1"/>
                </a:solidFill>
              </a:rPr>
              <a:t>en</a:t>
            </a:r>
            <a:r>
              <a:rPr sz="2800" dirty="0">
                <a:solidFill>
                  <a:schemeClr val="accent1"/>
                </a:solidFill>
              </a:rPr>
              <a:t> </a:t>
            </a:r>
            <a:r>
              <a:rPr sz="2800" dirty="0" err="1">
                <a:solidFill>
                  <a:schemeClr val="accent1"/>
                </a:solidFill>
              </a:rPr>
              <a:t>langues</a:t>
            </a:r>
            <a:endParaRPr sz="2800" dirty="0">
              <a:solidFill>
                <a:schemeClr val="accent1"/>
              </a:solidFill>
            </a:endParaRPr>
          </a:p>
          <a:p>
            <a:pPr marL="457200" indent="-457200" defTabSz="457200">
              <a:spcBef>
                <a:spcPts val="0"/>
              </a:spcBef>
              <a:buSzPct val="100000"/>
              <a:buFont typeface="Trebuchet MS"/>
              <a:buChar char="→"/>
              <a:defRPr>
                <a:solidFill>
                  <a:schemeClr val="accent1"/>
                </a:solidFill>
              </a:defRPr>
            </a:pPr>
            <a:r>
              <a:rPr sz="2800" dirty="0" err="1">
                <a:solidFill>
                  <a:schemeClr val="accent1"/>
                </a:solidFill>
              </a:rPr>
              <a:t>Concepteur</a:t>
            </a:r>
            <a:r>
              <a:rPr sz="2800" dirty="0">
                <a:solidFill>
                  <a:schemeClr val="accent1"/>
                </a:solidFill>
              </a:rPr>
              <a:t> de sites web </a:t>
            </a:r>
            <a:r>
              <a:rPr sz="2800" dirty="0" err="1">
                <a:solidFill>
                  <a:schemeClr val="accent1"/>
                </a:solidFill>
              </a:rPr>
              <a:t>multilingues</a:t>
            </a:r>
            <a:endParaRPr sz="2800" dirty="0">
              <a:solidFill>
                <a:schemeClr val="accent1"/>
              </a:solidFill>
            </a:endParaRPr>
          </a:p>
          <a:p>
            <a:pPr marL="457200" indent="-457200" defTabSz="457200">
              <a:spcBef>
                <a:spcPts val="0"/>
              </a:spcBef>
              <a:buSzPct val="100000"/>
              <a:buFont typeface="Trebuchet MS"/>
              <a:buChar char="→"/>
              <a:defRPr>
                <a:solidFill>
                  <a:schemeClr val="accent1"/>
                </a:solidFill>
              </a:defRPr>
            </a:pPr>
            <a:r>
              <a:rPr sz="2800" dirty="0">
                <a:solidFill>
                  <a:schemeClr val="accent1"/>
                </a:solidFill>
              </a:rPr>
              <a:t>Chef de </a:t>
            </a:r>
            <a:r>
              <a:rPr sz="2800" dirty="0" err="1">
                <a:solidFill>
                  <a:schemeClr val="accent1"/>
                </a:solidFill>
              </a:rPr>
              <a:t>projet</a:t>
            </a:r>
            <a:r>
              <a:rPr sz="2800" dirty="0">
                <a:solidFill>
                  <a:schemeClr val="accent1"/>
                </a:solidFill>
              </a:rPr>
              <a:t> </a:t>
            </a:r>
            <a:r>
              <a:rPr sz="2800" dirty="0" err="1">
                <a:solidFill>
                  <a:schemeClr val="accent1"/>
                </a:solidFill>
              </a:rPr>
              <a:t>multimédia</a:t>
            </a:r>
            <a:endParaRPr sz="2800" dirty="0">
              <a:solidFill>
                <a:schemeClr val="accent1"/>
              </a:solidFill>
            </a:endParaRPr>
          </a:p>
          <a:p>
            <a:pPr marL="457200" indent="-457200" defTabSz="457200">
              <a:spcBef>
                <a:spcPts val="0"/>
              </a:spcBef>
              <a:buSzPct val="100000"/>
              <a:buFont typeface="Trebuchet MS"/>
              <a:buChar char="→"/>
              <a:defRPr>
                <a:solidFill>
                  <a:schemeClr val="accent1"/>
                </a:solidFill>
              </a:defRPr>
            </a:pPr>
            <a:r>
              <a:rPr sz="2800" dirty="0" err="1">
                <a:solidFill>
                  <a:schemeClr val="accent1"/>
                </a:solidFill>
              </a:rPr>
              <a:t>Spécialiste</a:t>
            </a:r>
            <a:r>
              <a:rPr sz="2800" dirty="0">
                <a:solidFill>
                  <a:schemeClr val="accent1"/>
                </a:solidFill>
              </a:rPr>
              <a:t> du </a:t>
            </a:r>
            <a:r>
              <a:rPr sz="2800" dirty="0" err="1">
                <a:solidFill>
                  <a:schemeClr val="accent1"/>
                </a:solidFill>
              </a:rPr>
              <a:t>renseignement</a:t>
            </a:r>
            <a:r>
              <a:rPr sz="2800" dirty="0">
                <a:solidFill>
                  <a:schemeClr val="accent1"/>
                </a:solidFill>
              </a:rPr>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262" name="Ils étaient en LEA…"/>
          <p:cNvSpPr txBox="1">
            <a:spLocks noGrp="1"/>
          </p:cNvSpPr>
          <p:nvPr>
            <p:ph type="ctrTitle"/>
          </p:nvPr>
        </p:nvSpPr>
        <p:spPr>
          <a:xfrm>
            <a:off x="4996" y="-78923"/>
            <a:ext cx="12994808" cy="1676599"/>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a:solidFill>
                  <a:srgbClr val="000000"/>
                </a:solidFill>
              </a:defRPr>
            </a:lvl1pPr>
          </a:lstStyle>
          <a:p>
            <a:r>
              <a:t>Ils étaient en LEA… </a:t>
            </a:r>
          </a:p>
        </p:txBody>
      </p:sp>
      <p:pic>
        <p:nvPicPr>
          <p:cNvPr id="263" name="Picture 2" descr="Picture 2"/>
          <p:cNvPicPr>
            <a:picLocks noChangeAspect="1"/>
          </p:cNvPicPr>
          <p:nvPr/>
        </p:nvPicPr>
        <p:blipFill>
          <a:blip r:embed="rId2"/>
          <a:srcRect t="11881" b="46774"/>
          <a:stretch>
            <a:fillRect/>
          </a:stretch>
        </p:blipFill>
        <p:spPr>
          <a:xfrm>
            <a:off x="610195" y="1921398"/>
            <a:ext cx="11784351" cy="656242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221" name="Les étudiants attendus…"/>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Les étudiants attendus…</a:t>
            </a:r>
          </a:p>
        </p:txBody>
      </p:sp>
      <p:sp>
        <p:nvSpPr>
          <p:cNvPr id="222" name="Les étudiants &quot;attendus&quot; :…"/>
          <p:cNvSpPr txBox="1">
            <a:spLocks noGrp="1"/>
          </p:cNvSpPr>
          <p:nvPr>
            <p:ph type="subTitle" idx="1"/>
          </p:nvPr>
        </p:nvSpPr>
        <p:spPr>
          <a:xfrm>
            <a:off x="355600" y="2630338"/>
            <a:ext cx="12293600" cy="5659172"/>
          </a:xfrm>
          <a:prstGeom prst="rect">
            <a:avLst/>
          </a:prstGeom>
        </p:spPr>
        <p:txBody>
          <a:bodyPr/>
          <a:lstStyle/>
          <a:p>
            <a:pPr defTabSz="457200">
              <a:lnSpc>
                <a:spcPct val="107000"/>
              </a:lnSpc>
              <a:spcBef>
                <a:spcPts val="800"/>
              </a:spcBef>
              <a:defRPr b="1" u="sng">
                <a:solidFill>
                  <a:schemeClr val="accent1">
                    <a:hueOff val="228644"/>
                    <a:lumOff val="-9058"/>
                  </a:schemeClr>
                </a:solidFill>
              </a:defRPr>
            </a:pPr>
            <a:r>
              <a:rPr dirty="0">
                <a:solidFill>
                  <a:schemeClr val="accent1"/>
                </a:solidFill>
              </a:rPr>
              <a:t>Les </a:t>
            </a:r>
            <a:r>
              <a:rPr dirty="0" err="1">
                <a:solidFill>
                  <a:schemeClr val="accent1"/>
                </a:solidFill>
              </a:rPr>
              <a:t>étudiants</a:t>
            </a:r>
            <a:r>
              <a:rPr dirty="0">
                <a:solidFill>
                  <a:schemeClr val="accent1"/>
                </a:solidFill>
              </a:rPr>
              <a:t> "</a:t>
            </a:r>
            <a:r>
              <a:rPr dirty="0" err="1">
                <a:solidFill>
                  <a:schemeClr val="accent1"/>
                </a:solidFill>
              </a:rPr>
              <a:t>attendus</a:t>
            </a:r>
            <a:r>
              <a:rPr dirty="0">
                <a:solidFill>
                  <a:schemeClr val="accent1"/>
                </a:solidFill>
              </a:rPr>
              <a:t>" :</a:t>
            </a:r>
          </a:p>
          <a:p>
            <a:pPr defTabSz="457200">
              <a:lnSpc>
                <a:spcPct val="107000"/>
              </a:lnSpc>
              <a:spcBef>
                <a:spcPts val="800"/>
              </a:spcBef>
              <a:defRPr b="1" u="sng">
                <a:solidFill>
                  <a:schemeClr val="accent1">
                    <a:hueOff val="228644"/>
                    <a:lumOff val="-9058"/>
                  </a:schemeClr>
                </a:solidFill>
              </a:defRPr>
            </a:pPr>
            <a:endParaRPr dirty="0">
              <a:solidFill>
                <a:schemeClr val="accent1"/>
              </a:solidFill>
            </a:endParaRPr>
          </a:p>
          <a:p>
            <a:pPr defTabSz="457200">
              <a:lnSpc>
                <a:spcPct val="107000"/>
              </a:lnSpc>
              <a:spcBef>
                <a:spcPts val="800"/>
              </a:spcBef>
              <a:defRPr b="1">
                <a:solidFill>
                  <a:schemeClr val="accent1"/>
                </a:solidFill>
              </a:defRPr>
            </a:pPr>
            <a:r>
              <a:rPr dirty="0">
                <a:solidFill>
                  <a:schemeClr val="accent1"/>
                </a:solidFill>
              </a:rPr>
              <a:t>TOUS</a:t>
            </a:r>
            <a:r>
              <a:rPr b="0" dirty="0">
                <a:solidFill>
                  <a:schemeClr val="accent1"/>
                </a:solidFill>
              </a:rPr>
              <a:t>, </a:t>
            </a:r>
            <a:r>
              <a:rPr b="0" u="sng" dirty="0">
                <a:solidFill>
                  <a:schemeClr val="accent1"/>
                </a:solidFill>
              </a:rPr>
              <a:t>quelle que </a:t>
            </a:r>
            <a:r>
              <a:rPr b="0" u="sng" dirty="0" err="1">
                <a:solidFill>
                  <a:schemeClr val="accent1"/>
                </a:solidFill>
              </a:rPr>
              <a:t>soit</a:t>
            </a:r>
            <a:r>
              <a:rPr b="0" u="sng" dirty="0">
                <a:solidFill>
                  <a:schemeClr val="accent1"/>
                </a:solidFill>
              </a:rPr>
              <a:t> la </a:t>
            </a:r>
            <a:r>
              <a:rPr b="0" u="sng" dirty="0" err="1">
                <a:solidFill>
                  <a:schemeClr val="accent1"/>
                </a:solidFill>
              </a:rPr>
              <a:t>filière</a:t>
            </a:r>
            <a:r>
              <a:rPr b="0" u="sng" dirty="0">
                <a:solidFill>
                  <a:schemeClr val="accent1"/>
                </a:solidFill>
              </a:rPr>
              <a:t> </a:t>
            </a:r>
            <a:r>
              <a:rPr b="0" u="sng" dirty="0" err="1">
                <a:solidFill>
                  <a:schemeClr val="accent1"/>
                </a:solidFill>
              </a:rPr>
              <a:t>d’origine</a:t>
            </a:r>
            <a:r>
              <a:rPr b="0" dirty="0">
                <a:solidFill>
                  <a:schemeClr val="accent1"/>
                </a:solidFill>
              </a:rPr>
              <a:t>, (ES, L, S, Techno, Pro, </a:t>
            </a:r>
            <a:r>
              <a:rPr b="0" dirty="0" err="1">
                <a:solidFill>
                  <a:schemeClr val="accent1"/>
                </a:solidFill>
              </a:rPr>
              <a:t>étrangers</a:t>
            </a:r>
            <a:r>
              <a:rPr b="0" dirty="0">
                <a:solidFill>
                  <a:schemeClr val="accent1"/>
                </a:solidFill>
              </a:rPr>
              <a:t>) du moment </a:t>
            </a:r>
            <a:r>
              <a:rPr b="0" dirty="0" err="1">
                <a:solidFill>
                  <a:schemeClr val="accent1"/>
                </a:solidFill>
              </a:rPr>
              <a:t>qu’ils</a:t>
            </a:r>
            <a:r>
              <a:rPr b="0" dirty="0">
                <a:solidFill>
                  <a:schemeClr val="accent1"/>
                </a:solidFill>
              </a:rPr>
              <a:t> </a:t>
            </a:r>
            <a:r>
              <a:rPr b="0" dirty="0" err="1">
                <a:solidFill>
                  <a:schemeClr val="accent1"/>
                </a:solidFill>
              </a:rPr>
              <a:t>présentent</a:t>
            </a:r>
            <a:r>
              <a:rPr b="0" dirty="0">
                <a:solidFill>
                  <a:schemeClr val="accent1"/>
                </a:solidFill>
              </a:rPr>
              <a:t> </a:t>
            </a:r>
            <a:r>
              <a:rPr b="0" dirty="0" err="1">
                <a:solidFill>
                  <a:schemeClr val="accent1"/>
                </a:solidFill>
              </a:rPr>
              <a:t>ce</a:t>
            </a:r>
            <a:r>
              <a:rPr b="0" dirty="0">
                <a:solidFill>
                  <a:schemeClr val="accent1"/>
                </a:solidFill>
              </a:rPr>
              <a:t> </a:t>
            </a:r>
            <a:r>
              <a:rPr b="0" dirty="0" err="1">
                <a:solidFill>
                  <a:schemeClr val="accent1"/>
                </a:solidFill>
              </a:rPr>
              <a:t>profil</a:t>
            </a:r>
            <a:r>
              <a:rPr b="0" dirty="0">
                <a:solidFill>
                  <a:schemeClr val="accent1"/>
                </a:solidFill>
              </a:rPr>
              <a:t> :</a:t>
            </a:r>
          </a:p>
          <a:p>
            <a:pPr marL="342900" indent="-342900" defTabSz="457200">
              <a:lnSpc>
                <a:spcPct val="107000"/>
              </a:lnSpc>
              <a:spcBef>
                <a:spcPts val="800"/>
              </a:spcBef>
              <a:buSzPct val="100000"/>
              <a:buFont typeface="Arial"/>
              <a:buChar char="•"/>
              <a:tabLst>
                <a:tab pos="457200" algn="l"/>
              </a:tabLst>
              <a:defRPr b="1">
                <a:solidFill>
                  <a:schemeClr val="accent1"/>
                </a:solidFill>
              </a:defRPr>
            </a:pPr>
            <a:r>
              <a:rPr dirty="0" err="1">
                <a:solidFill>
                  <a:schemeClr val="accent1"/>
                </a:solidFill>
              </a:rPr>
              <a:t>une</a:t>
            </a:r>
            <a:r>
              <a:rPr dirty="0">
                <a:solidFill>
                  <a:schemeClr val="accent1"/>
                </a:solidFill>
              </a:rPr>
              <a:t> </a:t>
            </a:r>
            <a:r>
              <a:rPr dirty="0" err="1">
                <a:solidFill>
                  <a:schemeClr val="accent1"/>
                </a:solidFill>
              </a:rPr>
              <a:t>véritable</a:t>
            </a:r>
            <a:r>
              <a:rPr dirty="0">
                <a:solidFill>
                  <a:schemeClr val="accent1"/>
                </a:solidFill>
              </a:rPr>
              <a:t> motivation, </a:t>
            </a:r>
            <a:r>
              <a:rPr dirty="0" err="1">
                <a:solidFill>
                  <a:schemeClr val="accent1"/>
                </a:solidFill>
              </a:rPr>
              <a:t>une</a:t>
            </a:r>
            <a:r>
              <a:rPr dirty="0">
                <a:solidFill>
                  <a:schemeClr val="accent1"/>
                </a:solidFill>
              </a:rPr>
              <a:t> passion, un </a:t>
            </a:r>
            <a:r>
              <a:rPr dirty="0" err="1">
                <a:solidFill>
                  <a:schemeClr val="accent1"/>
                </a:solidFill>
              </a:rPr>
              <a:t>projet</a:t>
            </a:r>
            <a:r>
              <a:rPr dirty="0">
                <a:solidFill>
                  <a:schemeClr val="accent1"/>
                </a:solidFill>
              </a:rPr>
              <a:t> </a:t>
            </a:r>
            <a:r>
              <a:rPr dirty="0" err="1">
                <a:solidFill>
                  <a:schemeClr val="accent1"/>
                </a:solidFill>
              </a:rPr>
              <a:t>professionnel</a:t>
            </a:r>
            <a:r>
              <a:rPr dirty="0">
                <a:solidFill>
                  <a:schemeClr val="accent1"/>
                </a:solidFill>
              </a:rPr>
              <a:t> </a:t>
            </a:r>
            <a:r>
              <a:rPr b="0" dirty="0" err="1">
                <a:solidFill>
                  <a:schemeClr val="accent1"/>
                </a:solidFill>
              </a:rPr>
              <a:t>en</a:t>
            </a:r>
            <a:r>
              <a:rPr b="0" dirty="0">
                <a:solidFill>
                  <a:schemeClr val="accent1"/>
                </a:solidFill>
              </a:rPr>
              <a:t> lien avec la formation LEA</a:t>
            </a:r>
          </a:p>
          <a:p>
            <a:pPr marL="342900" indent="-342900" defTabSz="457200">
              <a:lnSpc>
                <a:spcPct val="107000"/>
              </a:lnSpc>
              <a:spcBef>
                <a:spcPts val="800"/>
              </a:spcBef>
              <a:buSzPct val="100000"/>
              <a:buFont typeface="Arial"/>
              <a:buChar char="•"/>
              <a:tabLst>
                <a:tab pos="457200" algn="l"/>
              </a:tabLst>
              <a:defRPr b="1">
                <a:solidFill>
                  <a:schemeClr val="accent1"/>
                </a:solidFill>
              </a:defRPr>
            </a:pPr>
            <a:r>
              <a:rPr dirty="0" err="1">
                <a:solidFill>
                  <a:schemeClr val="accent1"/>
                </a:solidFill>
              </a:rPr>
              <a:t>avoir</a:t>
            </a:r>
            <a:r>
              <a:rPr dirty="0">
                <a:solidFill>
                  <a:schemeClr val="accent1"/>
                </a:solidFill>
              </a:rPr>
              <a:t> </a:t>
            </a:r>
            <a:r>
              <a:rPr dirty="0" err="1">
                <a:solidFill>
                  <a:schemeClr val="accent1"/>
                </a:solidFill>
              </a:rPr>
              <a:t>une</a:t>
            </a:r>
            <a:r>
              <a:rPr dirty="0">
                <a:solidFill>
                  <a:schemeClr val="accent1"/>
                </a:solidFill>
              </a:rPr>
              <a:t> aptitude et un </a:t>
            </a:r>
            <a:r>
              <a:rPr dirty="0" err="1">
                <a:solidFill>
                  <a:schemeClr val="accent1"/>
                </a:solidFill>
              </a:rPr>
              <a:t>intérêt</a:t>
            </a:r>
            <a:r>
              <a:rPr dirty="0">
                <a:solidFill>
                  <a:schemeClr val="accent1"/>
                </a:solidFill>
              </a:rPr>
              <a:t> </a:t>
            </a:r>
            <a:r>
              <a:rPr dirty="0" err="1">
                <a:solidFill>
                  <a:schemeClr val="accent1"/>
                </a:solidFill>
              </a:rPr>
              <a:t>avéré</a:t>
            </a:r>
            <a:r>
              <a:rPr dirty="0">
                <a:solidFill>
                  <a:schemeClr val="accent1"/>
                </a:solidFill>
              </a:rPr>
              <a:t> </a:t>
            </a:r>
            <a:r>
              <a:rPr b="0" dirty="0">
                <a:solidFill>
                  <a:schemeClr val="accent1"/>
                </a:solidFill>
              </a:rPr>
              <a:t>pour les questions politiques, </a:t>
            </a:r>
            <a:r>
              <a:rPr b="0" dirty="0" err="1">
                <a:solidFill>
                  <a:schemeClr val="accent1"/>
                </a:solidFill>
              </a:rPr>
              <a:t>économiques</a:t>
            </a:r>
            <a:r>
              <a:rPr b="0" dirty="0">
                <a:solidFill>
                  <a:schemeClr val="accent1"/>
                </a:solidFill>
              </a:rPr>
              <a:t> et </a:t>
            </a:r>
            <a:r>
              <a:rPr b="0" dirty="0" err="1">
                <a:solidFill>
                  <a:schemeClr val="accent1"/>
                </a:solidFill>
              </a:rPr>
              <a:t>sociales</a:t>
            </a:r>
            <a:r>
              <a:rPr b="0" dirty="0">
                <a:solidFill>
                  <a:schemeClr val="accent1"/>
                </a:solidFill>
              </a:rPr>
              <a:t> qui </a:t>
            </a:r>
            <a:r>
              <a:rPr b="0" dirty="0" err="1">
                <a:solidFill>
                  <a:schemeClr val="accent1"/>
                </a:solidFill>
              </a:rPr>
              <a:t>sont</a:t>
            </a:r>
            <a:r>
              <a:rPr b="0" dirty="0">
                <a:solidFill>
                  <a:schemeClr val="accent1"/>
                </a:solidFill>
              </a:rPr>
              <a:t> </a:t>
            </a:r>
            <a:r>
              <a:rPr b="0" dirty="0" err="1">
                <a:solidFill>
                  <a:schemeClr val="accent1"/>
                </a:solidFill>
              </a:rPr>
              <a:t>d’actualité</a:t>
            </a:r>
            <a:r>
              <a:rPr b="0" dirty="0">
                <a:solidFill>
                  <a:schemeClr val="accent1"/>
                </a:solidFill>
              </a:rPr>
              <a:t>.</a:t>
            </a:r>
          </a:p>
          <a:p>
            <a:pPr marL="342900" indent="-342900" defTabSz="457200">
              <a:lnSpc>
                <a:spcPct val="107000"/>
              </a:lnSpc>
              <a:spcBef>
                <a:spcPts val="800"/>
              </a:spcBef>
              <a:buSzPct val="100000"/>
              <a:buFont typeface="Arial"/>
              <a:buChar char="•"/>
              <a:tabLst>
                <a:tab pos="457200" algn="l"/>
              </a:tabLst>
              <a:defRPr b="1">
                <a:solidFill>
                  <a:schemeClr val="accent1"/>
                </a:solidFill>
              </a:defRPr>
            </a:pPr>
            <a:r>
              <a:rPr dirty="0">
                <a:solidFill>
                  <a:schemeClr val="accent1"/>
                </a:solidFill>
              </a:rPr>
              <a:t>un </a:t>
            </a:r>
            <a:r>
              <a:rPr dirty="0" err="1">
                <a:solidFill>
                  <a:schemeClr val="accent1"/>
                </a:solidFill>
              </a:rPr>
              <a:t>niveau</a:t>
            </a:r>
            <a:r>
              <a:rPr dirty="0">
                <a:solidFill>
                  <a:schemeClr val="accent1"/>
                </a:solidFill>
              </a:rPr>
              <a:t> </a:t>
            </a:r>
            <a:r>
              <a:rPr dirty="0" err="1">
                <a:solidFill>
                  <a:schemeClr val="accent1"/>
                </a:solidFill>
              </a:rPr>
              <a:t>en</a:t>
            </a:r>
            <a:r>
              <a:rPr dirty="0">
                <a:solidFill>
                  <a:schemeClr val="accent1"/>
                </a:solidFill>
              </a:rPr>
              <a:t> </a:t>
            </a:r>
            <a:r>
              <a:rPr dirty="0" err="1">
                <a:solidFill>
                  <a:schemeClr val="accent1"/>
                </a:solidFill>
              </a:rPr>
              <a:t>français</a:t>
            </a:r>
            <a:r>
              <a:rPr dirty="0">
                <a:solidFill>
                  <a:schemeClr val="accent1"/>
                </a:solidFill>
              </a:rPr>
              <a:t>, </a:t>
            </a:r>
            <a:r>
              <a:rPr dirty="0" err="1">
                <a:solidFill>
                  <a:schemeClr val="accent1"/>
                </a:solidFill>
              </a:rPr>
              <a:t>en</a:t>
            </a:r>
            <a:r>
              <a:rPr dirty="0">
                <a:solidFill>
                  <a:schemeClr val="accent1"/>
                </a:solidFill>
              </a:rPr>
              <a:t> </a:t>
            </a:r>
            <a:r>
              <a:rPr dirty="0" err="1">
                <a:solidFill>
                  <a:schemeClr val="accent1"/>
                </a:solidFill>
              </a:rPr>
              <a:t>anglais</a:t>
            </a:r>
            <a:r>
              <a:rPr dirty="0">
                <a:solidFill>
                  <a:schemeClr val="accent1"/>
                </a:solidFill>
              </a:rPr>
              <a:t> et </a:t>
            </a:r>
            <a:r>
              <a:rPr dirty="0" err="1">
                <a:solidFill>
                  <a:schemeClr val="accent1"/>
                </a:solidFill>
              </a:rPr>
              <a:t>éventuellement</a:t>
            </a:r>
            <a:r>
              <a:rPr dirty="0">
                <a:solidFill>
                  <a:schemeClr val="accent1"/>
                </a:solidFill>
              </a:rPr>
              <a:t> dans </a:t>
            </a:r>
            <a:r>
              <a:rPr dirty="0" err="1">
                <a:solidFill>
                  <a:schemeClr val="accent1"/>
                </a:solidFill>
              </a:rPr>
              <a:t>une</a:t>
            </a:r>
            <a:r>
              <a:rPr dirty="0">
                <a:solidFill>
                  <a:schemeClr val="accent1"/>
                </a:solidFill>
              </a:rPr>
              <a:t> </a:t>
            </a:r>
            <a:r>
              <a:rPr dirty="0" err="1">
                <a:solidFill>
                  <a:schemeClr val="accent1"/>
                </a:solidFill>
              </a:rPr>
              <a:t>autre</a:t>
            </a:r>
            <a:r>
              <a:rPr dirty="0">
                <a:solidFill>
                  <a:schemeClr val="accent1"/>
                </a:solidFill>
              </a:rPr>
              <a:t> langue </a:t>
            </a:r>
            <a:r>
              <a:rPr dirty="0" err="1">
                <a:solidFill>
                  <a:schemeClr val="accent1"/>
                </a:solidFill>
              </a:rPr>
              <a:t>étrangère</a:t>
            </a:r>
            <a:r>
              <a:rPr dirty="0">
                <a:solidFill>
                  <a:schemeClr val="accent1"/>
                </a:solidFill>
              </a:rPr>
              <a:t> </a:t>
            </a:r>
            <a:r>
              <a:rPr b="0" dirty="0">
                <a:solidFill>
                  <a:schemeClr val="accent1"/>
                </a:solidFill>
              </a:rPr>
              <a:t>qui </a:t>
            </a:r>
            <a:r>
              <a:rPr b="0" dirty="0" err="1">
                <a:solidFill>
                  <a:schemeClr val="accent1"/>
                </a:solidFill>
              </a:rPr>
              <a:t>leur</a:t>
            </a:r>
            <a:r>
              <a:rPr b="0" dirty="0">
                <a:solidFill>
                  <a:schemeClr val="accent1"/>
                </a:solidFill>
              </a:rPr>
              <a:t> </a:t>
            </a:r>
            <a:r>
              <a:rPr b="0" dirty="0" err="1">
                <a:solidFill>
                  <a:schemeClr val="accent1"/>
                </a:solidFill>
              </a:rPr>
              <a:t>permette</a:t>
            </a:r>
            <a:r>
              <a:rPr b="0" dirty="0">
                <a:solidFill>
                  <a:schemeClr val="accent1"/>
                </a:solidFill>
              </a:rPr>
              <a:t> de </a:t>
            </a:r>
            <a:r>
              <a:rPr b="0" dirty="0" err="1">
                <a:solidFill>
                  <a:schemeClr val="accent1"/>
                </a:solidFill>
              </a:rPr>
              <a:t>répondre</a:t>
            </a:r>
            <a:r>
              <a:rPr b="0" dirty="0">
                <a:solidFill>
                  <a:schemeClr val="accent1"/>
                </a:solidFill>
              </a:rPr>
              <a:t> aux </a:t>
            </a:r>
            <a:r>
              <a:rPr b="0" dirty="0" err="1">
                <a:solidFill>
                  <a:schemeClr val="accent1"/>
                </a:solidFill>
              </a:rPr>
              <a:t>prérequis</a:t>
            </a:r>
            <a:r>
              <a:rPr b="0" dirty="0">
                <a:solidFill>
                  <a:schemeClr val="accent1"/>
                </a:solidFill>
              </a:rPr>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225" name="Arrivé à l’Université"/>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rPr dirty="0" err="1"/>
              <a:t>Arrivé</a:t>
            </a:r>
            <a:r>
              <a:rPr lang="fr-FR" dirty="0"/>
              <a:t>e</a:t>
            </a:r>
            <a:r>
              <a:rPr dirty="0"/>
              <a:t> à </a:t>
            </a:r>
            <a:r>
              <a:rPr dirty="0" err="1"/>
              <a:t>l’Université</a:t>
            </a:r>
            <a:endParaRPr dirty="0"/>
          </a:p>
        </p:txBody>
      </p:sp>
      <p:sp>
        <p:nvSpPr>
          <p:cNvPr id="226" name="Accueil…"/>
          <p:cNvSpPr txBox="1">
            <a:spLocks noGrp="1"/>
          </p:cNvSpPr>
          <p:nvPr>
            <p:ph type="subTitle" idx="1"/>
          </p:nvPr>
        </p:nvSpPr>
        <p:spPr>
          <a:xfrm>
            <a:off x="355600" y="2164533"/>
            <a:ext cx="12293600" cy="6015523"/>
          </a:xfrm>
          <a:prstGeom prst="rect">
            <a:avLst/>
          </a:prstGeom>
        </p:spPr>
        <p:txBody>
          <a:bodyPr/>
          <a:lstStyle/>
          <a:p>
            <a:pPr defTabSz="457200">
              <a:lnSpc>
                <a:spcPct val="107000"/>
              </a:lnSpc>
              <a:spcBef>
                <a:spcPts val="800"/>
              </a:spcBef>
              <a:defRPr sz="2600" b="1">
                <a:solidFill>
                  <a:schemeClr val="accent1">
                    <a:hueOff val="228644"/>
                    <a:lumOff val="-9058"/>
                  </a:schemeClr>
                </a:solidFill>
              </a:defRPr>
            </a:pPr>
            <a:r>
              <a:rPr dirty="0" err="1">
                <a:solidFill>
                  <a:schemeClr val="accent1"/>
                </a:solidFill>
              </a:rPr>
              <a:t>Accueil</a:t>
            </a:r>
            <a:endParaRPr dirty="0">
              <a:solidFill>
                <a:schemeClr val="accent1"/>
              </a:solidFill>
            </a:endParaRPr>
          </a:p>
          <a:p>
            <a:pPr marL="342900" indent="-342900" defTabSz="457200">
              <a:lnSpc>
                <a:spcPct val="107000"/>
              </a:lnSpc>
              <a:spcBef>
                <a:spcPts val="800"/>
              </a:spcBef>
              <a:buSzPct val="100000"/>
              <a:buFont typeface="Arial"/>
              <a:buChar char="•"/>
              <a:tabLst>
                <a:tab pos="457200" algn="l"/>
              </a:tabLst>
              <a:defRPr>
                <a:solidFill>
                  <a:schemeClr val="accent1"/>
                </a:solidFill>
              </a:defRPr>
            </a:pPr>
            <a:r>
              <a:rPr dirty="0">
                <a:solidFill>
                  <a:schemeClr val="accent1"/>
                </a:solidFill>
              </a:rPr>
              <a:t>Page du site </a:t>
            </a:r>
            <a:r>
              <a:rPr dirty="0" err="1">
                <a:solidFill>
                  <a:schemeClr val="accent1"/>
                </a:solidFill>
              </a:rPr>
              <a:t>département</a:t>
            </a:r>
            <a:r>
              <a:rPr dirty="0">
                <a:solidFill>
                  <a:schemeClr val="accent1"/>
                </a:solidFill>
              </a:rPr>
              <a:t> LEA </a:t>
            </a:r>
            <a:r>
              <a:rPr dirty="0" err="1">
                <a:solidFill>
                  <a:schemeClr val="accent1"/>
                </a:solidFill>
              </a:rPr>
              <a:t>dédiée</a:t>
            </a:r>
            <a:r>
              <a:rPr dirty="0">
                <a:solidFill>
                  <a:schemeClr val="accent1"/>
                </a:solidFill>
              </a:rPr>
              <a:t> à </a:t>
            </a:r>
            <a:r>
              <a:rPr dirty="0" err="1">
                <a:solidFill>
                  <a:schemeClr val="accent1"/>
                </a:solidFill>
              </a:rPr>
              <a:t>l’accueil</a:t>
            </a:r>
            <a:endParaRPr dirty="0">
              <a:solidFill>
                <a:schemeClr val="accent1"/>
              </a:solidFill>
            </a:endParaRPr>
          </a:p>
          <a:p>
            <a:pPr defTabSz="457200">
              <a:lnSpc>
                <a:spcPct val="107000"/>
              </a:lnSpc>
              <a:spcBef>
                <a:spcPts val="800"/>
              </a:spcBef>
              <a:tabLst>
                <a:tab pos="457200" algn="l"/>
              </a:tabLst>
              <a:defRPr i="1">
                <a:solidFill>
                  <a:schemeClr val="accent1"/>
                </a:solidFill>
              </a:defRPr>
            </a:pPr>
            <a:r>
              <a:rPr u="sng" dirty="0">
                <a:solidFill>
                  <a:schemeClr val="accent1"/>
                </a:solidFill>
                <a:uFill>
                  <a:solidFill>
                    <a:srgbClr val="2442D4"/>
                  </a:solidFill>
                </a:uFill>
                <a:hlinkClick r:id="rId2">
                  <a:extLst>
                    <a:ext uri="{A12FA001-AC4F-418D-AE19-62706E023703}">
                      <ahyp:hlinkClr xmlns:ahyp="http://schemas.microsoft.com/office/drawing/2018/hyperlinkcolor" val="tx"/>
                    </a:ext>
                  </a:extLst>
                </a:hlinkClick>
              </a:rPr>
              <a:t>https://langues.unistra.fr/formations/licences/licence-langues-etrangeres-appliquees-lea/langues-etrangeres-appliquees/</a:t>
            </a:r>
          </a:p>
          <a:p>
            <a:pPr marL="342900" indent="-342900" defTabSz="457200">
              <a:lnSpc>
                <a:spcPct val="107000"/>
              </a:lnSpc>
              <a:spcBef>
                <a:spcPts val="800"/>
              </a:spcBef>
              <a:buSzPct val="100000"/>
              <a:buFont typeface="Arial"/>
              <a:buChar char="•"/>
              <a:tabLst>
                <a:tab pos="457200" algn="l"/>
              </a:tabLst>
              <a:defRPr>
                <a:solidFill>
                  <a:schemeClr val="accent1"/>
                </a:solidFill>
              </a:defRPr>
            </a:pPr>
            <a:r>
              <a:rPr dirty="0" err="1">
                <a:solidFill>
                  <a:schemeClr val="accent1"/>
                </a:solidFill>
              </a:rPr>
              <a:t>Semaine</a:t>
            </a:r>
            <a:r>
              <a:rPr dirty="0">
                <a:solidFill>
                  <a:schemeClr val="accent1"/>
                </a:solidFill>
              </a:rPr>
              <a:t> </a:t>
            </a:r>
            <a:r>
              <a:rPr dirty="0" err="1">
                <a:solidFill>
                  <a:schemeClr val="accent1"/>
                </a:solidFill>
              </a:rPr>
              <a:t>d’intégration</a:t>
            </a:r>
            <a:endParaRPr dirty="0">
              <a:solidFill>
                <a:schemeClr val="accent1"/>
              </a:solidFill>
            </a:endParaRPr>
          </a:p>
          <a:p>
            <a:pPr defTabSz="457200">
              <a:lnSpc>
                <a:spcPct val="107000"/>
              </a:lnSpc>
              <a:spcBef>
                <a:spcPts val="800"/>
              </a:spcBef>
              <a:defRPr>
                <a:solidFill>
                  <a:schemeClr val="accent1"/>
                </a:solidFill>
              </a:defRPr>
            </a:pPr>
            <a:r>
              <a:rPr dirty="0">
                <a:solidFill>
                  <a:schemeClr val="accent1"/>
                </a:solidFill>
              </a:rPr>
              <a:t>     </a:t>
            </a:r>
            <a:r>
              <a:rPr dirty="0" err="1">
                <a:solidFill>
                  <a:schemeClr val="accent1"/>
                </a:solidFill>
              </a:rPr>
              <a:t>Réunions</a:t>
            </a:r>
            <a:r>
              <a:rPr dirty="0">
                <a:solidFill>
                  <a:schemeClr val="accent1"/>
                </a:solidFill>
              </a:rPr>
              <a:t> </a:t>
            </a:r>
            <a:r>
              <a:rPr dirty="0" err="1">
                <a:solidFill>
                  <a:schemeClr val="accent1"/>
                </a:solidFill>
              </a:rPr>
              <a:t>d’information</a:t>
            </a:r>
            <a:endParaRPr dirty="0">
              <a:solidFill>
                <a:schemeClr val="accent1"/>
              </a:solidFill>
            </a:endParaRPr>
          </a:p>
          <a:p>
            <a:pPr defTabSz="457200">
              <a:lnSpc>
                <a:spcPct val="107000"/>
              </a:lnSpc>
              <a:spcBef>
                <a:spcPts val="800"/>
              </a:spcBef>
              <a:defRPr>
                <a:solidFill>
                  <a:schemeClr val="accent1"/>
                </a:solidFill>
              </a:defRPr>
            </a:pPr>
            <a:r>
              <a:rPr dirty="0">
                <a:solidFill>
                  <a:schemeClr val="accent1"/>
                </a:solidFill>
              </a:rPr>
              <a:t>     </a:t>
            </a:r>
            <a:r>
              <a:rPr dirty="0" err="1">
                <a:solidFill>
                  <a:schemeClr val="accent1"/>
                </a:solidFill>
              </a:rPr>
              <a:t>Encadrement</a:t>
            </a:r>
            <a:r>
              <a:rPr dirty="0">
                <a:solidFill>
                  <a:schemeClr val="accent1"/>
                </a:solidFill>
              </a:rPr>
              <a:t> par </a:t>
            </a:r>
            <a:r>
              <a:rPr dirty="0" err="1">
                <a:solidFill>
                  <a:schemeClr val="accent1"/>
                </a:solidFill>
              </a:rPr>
              <a:t>étudiants</a:t>
            </a:r>
            <a:r>
              <a:rPr dirty="0">
                <a:solidFill>
                  <a:schemeClr val="accent1"/>
                </a:solidFill>
              </a:rPr>
              <a:t> de L2 et L3</a:t>
            </a:r>
          </a:p>
          <a:p>
            <a:pPr defTabSz="457200">
              <a:lnSpc>
                <a:spcPct val="107000"/>
              </a:lnSpc>
              <a:spcBef>
                <a:spcPts val="800"/>
              </a:spcBef>
              <a:defRPr>
                <a:solidFill>
                  <a:schemeClr val="accent1"/>
                </a:solidFill>
              </a:defRPr>
            </a:pPr>
            <a:r>
              <a:rPr dirty="0">
                <a:solidFill>
                  <a:schemeClr val="accent1"/>
                </a:solidFill>
              </a:rPr>
              <a:t>     </a:t>
            </a:r>
            <a:r>
              <a:rPr dirty="0" err="1">
                <a:solidFill>
                  <a:schemeClr val="accent1"/>
                </a:solidFill>
              </a:rPr>
              <a:t>Parrainage</a:t>
            </a:r>
            <a:r>
              <a:rPr dirty="0">
                <a:solidFill>
                  <a:schemeClr val="accent1"/>
                </a:solidFill>
              </a:rPr>
              <a:t> </a:t>
            </a:r>
            <a:r>
              <a:rPr lang="fr-FR" dirty="0">
                <a:solidFill>
                  <a:schemeClr val="accent1"/>
                </a:solidFill>
              </a:rPr>
              <a:t>par des étudiants</a:t>
            </a:r>
            <a:r>
              <a:rPr dirty="0">
                <a:solidFill>
                  <a:schemeClr val="accent1"/>
                </a:solidFill>
              </a:rPr>
              <a:t> de L2 et L3 (</a:t>
            </a:r>
            <a:r>
              <a:rPr dirty="0" err="1">
                <a:solidFill>
                  <a:schemeClr val="accent1"/>
                </a:solidFill>
              </a:rPr>
              <a:t>animé</a:t>
            </a:r>
            <a:r>
              <a:rPr dirty="0">
                <a:solidFill>
                  <a:schemeClr val="accent1"/>
                </a:solidFill>
              </a:rPr>
              <a:t> par </a:t>
            </a:r>
            <a:r>
              <a:rPr dirty="0" err="1">
                <a:solidFill>
                  <a:schemeClr val="accent1"/>
                </a:solidFill>
              </a:rPr>
              <a:t>l’Amicale</a:t>
            </a:r>
            <a:r>
              <a:rPr dirty="0">
                <a:solidFill>
                  <a:schemeClr val="accent1"/>
                </a:solidFill>
              </a:rPr>
              <a:t> LEA)</a:t>
            </a:r>
          </a:p>
          <a:p>
            <a:pPr defTabSz="457200">
              <a:lnSpc>
                <a:spcPct val="107000"/>
              </a:lnSpc>
              <a:spcBef>
                <a:spcPts val="800"/>
              </a:spcBef>
              <a:defRPr b="1">
                <a:solidFill>
                  <a:schemeClr val="accent1"/>
                </a:solidFill>
              </a:defRPr>
            </a:pPr>
            <a:r>
              <a:rPr dirty="0" err="1">
                <a:solidFill>
                  <a:schemeClr val="accent1"/>
                </a:solidFill>
              </a:rPr>
              <a:t>Accompagnement</a:t>
            </a:r>
            <a:r>
              <a:rPr dirty="0">
                <a:solidFill>
                  <a:schemeClr val="accent1"/>
                </a:solidFill>
              </a:rPr>
              <a:t> </a:t>
            </a:r>
            <a:r>
              <a:rPr b="0" dirty="0">
                <a:solidFill>
                  <a:schemeClr val="accent1"/>
                </a:solidFill>
              </a:rPr>
              <a:t>des </a:t>
            </a:r>
            <a:r>
              <a:rPr b="0" dirty="0" err="1">
                <a:solidFill>
                  <a:schemeClr val="accent1"/>
                </a:solidFill>
              </a:rPr>
              <a:t>étudiants</a:t>
            </a:r>
            <a:r>
              <a:rPr b="0" dirty="0">
                <a:solidFill>
                  <a:schemeClr val="accent1"/>
                </a:solidFill>
              </a:rPr>
              <a:t> "</a:t>
            </a:r>
            <a:r>
              <a:rPr b="0" u="sng" dirty="0" err="1">
                <a:solidFill>
                  <a:schemeClr val="accent1"/>
                </a:solidFill>
              </a:rPr>
              <a:t>oui</a:t>
            </a:r>
            <a:r>
              <a:rPr b="0" u="sng" dirty="0">
                <a:solidFill>
                  <a:schemeClr val="accent1"/>
                </a:solidFill>
              </a:rPr>
              <a:t> </a:t>
            </a:r>
            <a:r>
              <a:rPr b="0" u="sng" dirty="0" err="1">
                <a:solidFill>
                  <a:schemeClr val="accent1"/>
                </a:solidFill>
              </a:rPr>
              <a:t>si</a:t>
            </a:r>
            <a:r>
              <a:rPr b="0" dirty="0">
                <a:solidFill>
                  <a:schemeClr val="accent1"/>
                </a:solidFill>
              </a:rPr>
              <a:t>" </a:t>
            </a:r>
          </a:p>
          <a:p>
            <a:pPr marL="342900" indent="-342900" defTabSz="457200">
              <a:lnSpc>
                <a:spcPct val="107000"/>
              </a:lnSpc>
              <a:spcBef>
                <a:spcPts val="800"/>
              </a:spcBef>
              <a:buSzPct val="100000"/>
              <a:buFont typeface="Arial"/>
              <a:buChar char="•"/>
              <a:tabLst>
                <a:tab pos="457200" algn="l"/>
              </a:tabLst>
              <a:defRPr>
                <a:solidFill>
                  <a:schemeClr val="accent1"/>
                </a:solidFill>
              </a:defRPr>
            </a:pPr>
            <a:r>
              <a:rPr dirty="0" err="1">
                <a:solidFill>
                  <a:schemeClr val="accent1"/>
                </a:solidFill>
              </a:rPr>
              <a:t>Cours</a:t>
            </a:r>
            <a:r>
              <a:rPr dirty="0">
                <a:solidFill>
                  <a:schemeClr val="accent1"/>
                </a:solidFill>
              </a:rPr>
              <a:t> de </a:t>
            </a:r>
            <a:r>
              <a:rPr dirty="0" err="1">
                <a:solidFill>
                  <a:schemeClr val="accent1"/>
                </a:solidFill>
              </a:rPr>
              <a:t>méthodologie</a:t>
            </a:r>
            <a:endParaRPr dirty="0">
              <a:solidFill>
                <a:schemeClr val="accent1"/>
              </a:solidFill>
            </a:endParaRPr>
          </a:p>
          <a:p>
            <a:pPr marL="342900" indent="-342900" defTabSz="457200">
              <a:lnSpc>
                <a:spcPct val="107000"/>
              </a:lnSpc>
              <a:spcBef>
                <a:spcPts val="800"/>
              </a:spcBef>
              <a:buSzPct val="100000"/>
              <a:buFont typeface="Arial"/>
              <a:buChar char="•"/>
              <a:tabLst>
                <a:tab pos="457200" algn="l"/>
              </a:tabLst>
              <a:defRPr>
                <a:solidFill>
                  <a:schemeClr val="accent1"/>
                </a:solidFill>
              </a:defRPr>
            </a:pPr>
            <a:r>
              <a:rPr dirty="0" err="1">
                <a:solidFill>
                  <a:schemeClr val="accent1"/>
                </a:solidFill>
              </a:rPr>
              <a:t>Cours</a:t>
            </a:r>
            <a:r>
              <a:rPr dirty="0">
                <a:solidFill>
                  <a:schemeClr val="accent1"/>
                </a:solidFill>
              </a:rPr>
              <a:t> de</a:t>
            </a:r>
            <a:r>
              <a:rPr lang="fr-FR" dirty="0">
                <a:solidFill>
                  <a:schemeClr val="accent1"/>
                </a:solidFill>
              </a:rPr>
              <a:t> renforcement en</a:t>
            </a:r>
            <a:r>
              <a:rPr dirty="0">
                <a:solidFill>
                  <a:schemeClr val="accent1"/>
                </a:solidFill>
              </a:rPr>
              <a:t> </a:t>
            </a:r>
            <a:r>
              <a:rPr dirty="0" err="1">
                <a:solidFill>
                  <a:schemeClr val="accent1"/>
                </a:solidFill>
              </a:rPr>
              <a:t>langues</a:t>
            </a:r>
            <a:endParaRPr dirty="0">
              <a:solidFill>
                <a:schemeClr val="accent1"/>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229" name="Le calendrier universitaire"/>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Le calendrier universitaire </a:t>
            </a:r>
          </a:p>
        </p:txBody>
      </p:sp>
      <p:sp>
        <p:nvSpPr>
          <p:cNvPr id="230" name="Il permet de connaître les semaines…"/>
          <p:cNvSpPr txBox="1">
            <a:spLocks noGrp="1"/>
          </p:cNvSpPr>
          <p:nvPr>
            <p:ph type="subTitle" sz="half" idx="1"/>
          </p:nvPr>
        </p:nvSpPr>
        <p:spPr>
          <a:xfrm>
            <a:off x="430482" y="2139133"/>
            <a:ext cx="6809561" cy="6015523"/>
          </a:xfrm>
          <a:prstGeom prst="rect">
            <a:avLst/>
          </a:prstGeom>
        </p:spPr>
        <p:txBody>
          <a:bodyPr anchor="ctr"/>
          <a:lstStyle/>
          <a:p>
            <a:pPr algn="ctr" defTabSz="457200">
              <a:lnSpc>
                <a:spcPct val="107000"/>
              </a:lnSpc>
              <a:spcBef>
                <a:spcPts val="800"/>
              </a:spcBef>
              <a:defRPr sz="2600" b="1">
                <a:solidFill>
                  <a:schemeClr val="accent1">
                    <a:hueOff val="228644"/>
                    <a:lumOff val="-9058"/>
                  </a:schemeClr>
                </a:solidFill>
              </a:defRPr>
            </a:pPr>
            <a:r>
              <a:rPr dirty="0">
                <a:solidFill>
                  <a:schemeClr val="accent1"/>
                </a:solidFill>
              </a:rPr>
              <a:t>Il </a:t>
            </a:r>
            <a:r>
              <a:rPr dirty="0" err="1">
                <a:solidFill>
                  <a:schemeClr val="accent1"/>
                </a:solidFill>
              </a:rPr>
              <a:t>permet</a:t>
            </a:r>
            <a:r>
              <a:rPr dirty="0">
                <a:solidFill>
                  <a:schemeClr val="accent1"/>
                </a:solidFill>
              </a:rPr>
              <a:t> de </a:t>
            </a:r>
            <a:r>
              <a:rPr dirty="0" err="1">
                <a:solidFill>
                  <a:schemeClr val="accent1"/>
                </a:solidFill>
              </a:rPr>
              <a:t>connaître</a:t>
            </a:r>
            <a:r>
              <a:rPr dirty="0">
                <a:solidFill>
                  <a:schemeClr val="accent1"/>
                </a:solidFill>
              </a:rPr>
              <a:t> les </a:t>
            </a:r>
            <a:r>
              <a:rPr dirty="0" err="1">
                <a:solidFill>
                  <a:schemeClr val="accent1"/>
                </a:solidFill>
              </a:rPr>
              <a:t>semaines</a:t>
            </a:r>
            <a:r>
              <a:rPr dirty="0">
                <a:solidFill>
                  <a:schemeClr val="accent1"/>
                </a:solidFill>
              </a:rPr>
              <a:t> </a:t>
            </a:r>
          </a:p>
          <a:p>
            <a:pPr algn="ctr" defTabSz="457200">
              <a:lnSpc>
                <a:spcPct val="107000"/>
              </a:lnSpc>
              <a:spcBef>
                <a:spcPts val="800"/>
              </a:spcBef>
              <a:defRPr sz="2600" b="1">
                <a:solidFill>
                  <a:schemeClr val="accent1">
                    <a:hueOff val="228644"/>
                    <a:lumOff val="-9058"/>
                  </a:schemeClr>
                </a:solidFill>
              </a:defRPr>
            </a:pPr>
            <a:r>
              <a:rPr dirty="0" err="1">
                <a:solidFill>
                  <a:schemeClr val="accent1"/>
                </a:solidFill>
              </a:rPr>
              <a:t>d’examens</a:t>
            </a:r>
            <a:r>
              <a:rPr dirty="0">
                <a:solidFill>
                  <a:schemeClr val="accent1"/>
                </a:solidFill>
              </a:rPr>
              <a:t>, de </a:t>
            </a:r>
            <a:r>
              <a:rPr dirty="0" err="1">
                <a:solidFill>
                  <a:schemeClr val="accent1"/>
                </a:solidFill>
              </a:rPr>
              <a:t>vacances</a:t>
            </a:r>
            <a:r>
              <a:rPr dirty="0">
                <a:solidFill>
                  <a:schemeClr val="accent1"/>
                </a:solidFill>
              </a:rPr>
              <a:t>, de </a:t>
            </a:r>
            <a:r>
              <a:rPr dirty="0" err="1">
                <a:solidFill>
                  <a:schemeClr val="accent1"/>
                </a:solidFill>
              </a:rPr>
              <a:t>révisions</a:t>
            </a:r>
            <a:r>
              <a:rPr dirty="0">
                <a:solidFill>
                  <a:schemeClr val="accent1"/>
                </a:solidFill>
              </a:rPr>
              <a:t>, etc..</a:t>
            </a:r>
            <a:endParaRPr lang="fr-FR" dirty="0">
              <a:solidFill>
                <a:schemeClr val="accent1"/>
              </a:solidFill>
            </a:endParaRPr>
          </a:p>
          <a:p>
            <a:pPr algn="ctr" defTabSz="457200">
              <a:lnSpc>
                <a:spcPct val="107000"/>
              </a:lnSpc>
              <a:spcBef>
                <a:spcPts val="800"/>
              </a:spcBef>
              <a:defRPr sz="2600" b="1">
                <a:solidFill>
                  <a:schemeClr val="accent1">
                    <a:hueOff val="228644"/>
                    <a:lumOff val="-9058"/>
                  </a:schemeClr>
                </a:solidFill>
              </a:defRPr>
            </a:pPr>
            <a:endParaRPr lang="fr-FR" dirty="0"/>
          </a:p>
          <a:p>
            <a:pPr algn="ctr" defTabSz="457200">
              <a:lnSpc>
                <a:spcPct val="107000"/>
              </a:lnSpc>
              <a:spcBef>
                <a:spcPts val="800"/>
              </a:spcBef>
              <a:defRPr sz="2600" b="1">
                <a:solidFill>
                  <a:schemeClr val="accent1">
                    <a:hueOff val="228644"/>
                    <a:lumOff val="-9058"/>
                  </a:schemeClr>
                </a:solidFill>
              </a:defRPr>
            </a:pPr>
            <a:r>
              <a:rPr lang="fr-FR" sz="2600" b="1" dirty="0">
                <a:hlinkClick r:id="rId2"/>
              </a:rPr>
              <a:t>https://www.unistra.fr/index.php?id=27249</a:t>
            </a:r>
            <a:endParaRPr dirty="0"/>
          </a:p>
        </p:txBody>
      </p:sp>
      <p:pic>
        <p:nvPicPr>
          <p:cNvPr id="231" name="Calendrier_universitaire_19-20-2.pdf" descr="Calendrier_universitaire_19-20-2.pdf"/>
          <p:cNvPicPr>
            <a:picLocks noChangeAspect="1"/>
          </p:cNvPicPr>
          <p:nvPr/>
        </p:nvPicPr>
        <p:blipFill>
          <a:blip r:embed="rId3"/>
          <a:stretch>
            <a:fillRect/>
          </a:stretch>
        </p:blipFill>
        <p:spPr>
          <a:xfrm>
            <a:off x="6999362" y="1153809"/>
            <a:ext cx="6456286" cy="9136458"/>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Université de Strasbourg"/>
          <p:cNvSpPr txBox="1">
            <a:spLocks noGrp="1"/>
          </p:cNvSpPr>
          <p:nvPr>
            <p:ph type="body" idx="13"/>
          </p:nvPr>
        </p:nvSpPr>
        <p:spPr>
          <a:prstGeom prst="rect">
            <a:avLst/>
          </a:prstGeom>
        </p:spPr>
        <p:txBody>
          <a:bodyPr/>
          <a:lstStyle>
            <a:lvl1pPr algn="r"/>
          </a:lstStyle>
          <a:p>
            <a:r>
              <a:rPr dirty="0" err="1"/>
              <a:t>Université</a:t>
            </a:r>
            <a:r>
              <a:rPr dirty="0"/>
              <a:t> de Strasbourg</a:t>
            </a:r>
          </a:p>
        </p:txBody>
      </p:sp>
      <p:sp>
        <p:nvSpPr>
          <p:cNvPr id="234" name="Pour revoir les informations :"/>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rPr lang="fr-FR" dirty="0"/>
              <a:t>Où chercher l’information ?</a:t>
            </a:r>
            <a:endParaRPr dirty="0"/>
          </a:p>
        </p:txBody>
      </p:sp>
      <p:sp>
        <p:nvSpPr>
          <p:cNvPr id="235" name="Les cours, le nombre d’heures de ceux-ci, ainsi que leur descriptif est disponible sur le site officiel de l’université de Strasbourg ou sur celui de la faculté des langues.…"/>
          <p:cNvSpPr txBox="1">
            <a:spLocks noGrp="1"/>
          </p:cNvSpPr>
          <p:nvPr>
            <p:ph type="subTitle" sz="quarter" idx="1"/>
          </p:nvPr>
        </p:nvSpPr>
        <p:spPr>
          <a:xfrm>
            <a:off x="355600" y="5085596"/>
            <a:ext cx="8018259" cy="3094460"/>
          </a:xfrm>
          <a:prstGeom prst="rect">
            <a:avLst/>
          </a:prstGeom>
        </p:spPr>
        <p:txBody>
          <a:bodyPr>
            <a:normAutofit/>
          </a:bodyPr>
          <a:lstStyle/>
          <a:p>
            <a:pPr defTabSz="434340">
              <a:lnSpc>
                <a:spcPct val="107000"/>
              </a:lnSpc>
              <a:spcBef>
                <a:spcPts val="700"/>
              </a:spcBef>
              <a:defRPr sz="2470">
                <a:solidFill>
                  <a:schemeClr val="accent1">
                    <a:hueOff val="228644"/>
                    <a:lumOff val="-9058"/>
                  </a:schemeClr>
                </a:solidFill>
              </a:defRPr>
            </a:pPr>
            <a:r>
              <a:rPr lang="fr-FR" dirty="0">
                <a:solidFill>
                  <a:schemeClr val="accent1"/>
                </a:solidFill>
              </a:rPr>
              <a:t>Descriptif des</a:t>
            </a:r>
            <a:r>
              <a:rPr dirty="0">
                <a:solidFill>
                  <a:schemeClr val="accent1"/>
                </a:solidFill>
              </a:rPr>
              <a:t> </a:t>
            </a:r>
            <a:r>
              <a:rPr dirty="0" err="1">
                <a:solidFill>
                  <a:schemeClr val="accent1"/>
                </a:solidFill>
              </a:rPr>
              <a:t>cours</a:t>
            </a:r>
            <a:r>
              <a:rPr dirty="0">
                <a:solidFill>
                  <a:schemeClr val="accent1"/>
                </a:solidFill>
              </a:rPr>
              <a:t>, </a:t>
            </a:r>
            <a:r>
              <a:rPr dirty="0" err="1">
                <a:solidFill>
                  <a:schemeClr val="accent1"/>
                </a:solidFill>
              </a:rPr>
              <a:t>nombre</a:t>
            </a:r>
            <a:r>
              <a:rPr dirty="0">
                <a:solidFill>
                  <a:schemeClr val="accent1"/>
                </a:solidFill>
              </a:rPr>
              <a:t> </a:t>
            </a:r>
            <a:r>
              <a:rPr dirty="0" err="1">
                <a:solidFill>
                  <a:schemeClr val="accent1"/>
                </a:solidFill>
              </a:rPr>
              <a:t>d’heures</a:t>
            </a:r>
            <a:r>
              <a:rPr lang="fr-FR" dirty="0">
                <a:solidFill>
                  <a:schemeClr val="accent1"/>
                </a:solidFill>
              </a:rPr>
              <a:t>, compétences visées + contacts utiles -</a:t>
            </a:r>
            <a:r>
              <a:rPr dirty="0">
                <a:solidFill>
                  <a:schemeClr val="accent1"/>
                </a:solidFill>
              </a:rPr>
              <a:t> disponible sur le site de la </a:t>
            </a:r>
            <a:r>
              <a:rPr dirty="0" err="1">
                <a:solidFill>
                  <a:schemeClr val="accent1"/>
                </a:solidFill>
              </a:rPr>
              <a:t>faculté</a:t>
            </a:r>
            <a:r>
              <a:rPr dirty="0">
                <a:solidFill>
                  <a:schemeClr val="accent1"/>
                </a:solidFill>
              </a:rPr>
              <a:t> des </a:t>
            </a:r>
            <a:r>
              <a:rPr dirty="0" err="1">
                <a:solidFill>
                  <a:schemeClr val="accent1"/>
                </a:solidFill>
              </a:rPr>
              <a:t>langues</a:t>
            </a:r>
            <a:r>
              <a:rPr lang="fr-FR" dirty="0">
                <a:solidFill>
                  <a:schemeClr val="accent1"/>
                </a:solidFill>
              </a:rPr>
              <a:t>:</a:t>
            </a:r>
            <a:endParaRPr dirty="0">
              <a:solidFill>
                <a:schemeClr val="accent1"/>
              </a:solidFill>
            </a:endParaRPr>
          </a:p>
          <a:p>
            <a:pPr defTabSz="434340">
              <a:lnSpc>
                <a:spcPct val="107000"/>
              </a:lnSpc>
              <a:spcBef>
                <a:spcPts val="700"/>
              </a:spcBef>
              <a:defRPr sz="1804" i="1">
                <a:solidFill>
                  <a:schemeClr val="accent1">
                    <a:hueOff val="228644"/>
                    <a:lumOff val="-9058"/>
                  </a:schemeClr>
                </a:solidFill>
              </a:defRPr>
            </a:pPr>
            <a:endParaRPr lang="fr-FR" dirty="0">
              <a:hlinkClick r:id="rId2"/>
            </a:endParaRPr>
          </a:p>
          <a:p>
            <a:pPr defTabSz="434340">
              <a:lnSpc>
                <a:spcPct val="107000"/>
              </a:lnSpc>
              <a:spcBef>
                <a:spcPts val="700"/>
              </a:spcBef>
              <a:defRPr sz="1804" i="1">
                <a:solidFill>
                  <a:schemeClr val="accent1">
                    <a:hueOff val="228644"/>
                    <a:lumOff val="-9058"/>
                  </a:schemeClr>
                </a:solidFill>
              </a:defRPr>
            </a:pPr>
            <a:r>
              <a:rPr lang="fr-FR" sz="1804" i="1" dirty="0">
                <a:hlinkClick r:id="rId3"/>
              </a:rPr>
              <a:t>https://langues.unistra.fr/formation/licences/licence-langues-etrangeres-appliquees/</a:t>
            </a:r>
            <a:endParaRPr u="sng" dirty="0">
              <a:hlinkClick r:id="rId2"/>
            </a:endParaRPr>
          </a:p>
        </p:txBody>
      </p:sp>
      <p:pic>
        <p:nvPicPr>
          <p:cNvPr id="236" name="IMG_6854.JPG" descr="IMG_6854.JPG"/>
          <p:cNvPicPr>
            <a:picLocks noChangeAspect="1"/>
          </p:cNvPicPr>
          <p:nvPr/>
        </p:nvPicPr>
        <p:blipFill>
          <a:blip r:embed="rId4"/>
          <a:stretch>
            <a:fillRect/>
          </a:stretch>
        </p:blipFill>
        <p:spPr>
          <a:xfrm>
            <a:off x="409787" y="1809854"/>
            <a:ext cx="7419533" cy="3094460"/>
          </a:xfrm>
          <a:prstGeom prst="rect">
            <a:avLst/>
          </a:prstGeom>
          <a:ln w="12700">
            <a:miter lim="400000"/>
          </a:ln>
        </p:spPr>
      </p:pic>
      <p:pic>
        <p:nvPicPr>
          <p:cNvPr id="237" name="IMG_6855.JPG" descr="IMG_6855.JPG"/>
          <p:cNvPicPr>
            <a:picLocks noChangeAspect="1"/>
          </p:cNvPicPr>
          <p:nvPr/>
        </p:nvPicPr>
        <p:blipFill>
          <a:blip r:embed="rId5"/>
          <a:stretch>
            <a:fillRect/>
          </a:stretch>
        </p:blipFill>
        <p:spPr>
          <a:xfrm>
            <a:off x="8542938" y="1809854"/>
            <a:ext cx="4165464" cy="644607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Université de Strasbourg"/>
          <p:cNvSpPr txBox="1">
            <a:spLocks noGrp="1"/>
          </p:cNvSpPr>
          <p:nvPr>
            <p:ph type="body" idx="13"/>
          </p:nvPr>
        </p:nvSpPr>
        <p:spPr>
          <a:prstGeom prst="rect">
            <a:avLst/>
          </a:prstGeom>
        </p:spPr>
        <p:txBody>
          <a:bodyPr/>
          <a:lstStyle>
            <a:lvl1pPr algn="r"/>
          </a:lstStyle>
          <a:p>
            <a:r>
              <a:rPr dirty="0" err="1"/>
              <a:t>Université</a:t>
            </a:r>
            <a:r>
              <a:rPr dirty="0"/>
              <a:t> de Strasbourg</a:t>
            </a:r>
          </a:p>
        </p:txBody>
      </p:sp>
      <p:sp>
        <p:nvSpPr>
          <p:cNvPr id="172" name="Les différentes licences de la faculté des langues"/>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rPr dirty="0"/>
              <a:t>Les </a:t>
            </a:r>
            <a:r>
              <a:rPr dirty="0" err="1"/>
              <a:t>différentes</a:t>
            </a:r>
            <a:r>
              <a:rPr dirty="0"/>
              <a:t> </a:t>
            </a:r>
            <a:r>
              <a:rPr dirty="0" err="1"/>
              <a:t>licences</a:t>
            </a:r>
            <a:r>
              <a:rPr dirty="0"/>
              <a:t> de la </a:t>
            </a:r>
            <a:r>
              <a:rPr lang="fr-FR" dirty="0"/>
              <a:t>F</a:t>
            </a:r>
            <a:r>
              <a:rPr dirty="0" err="1"/>
              <a:t>aculté</a:t>
            </a:r>
            <a:r>
              <a:rPr dirty="0"/>
              <a:t> des </a:t>
            </a:r>
            <a:r>
              <a:rPr lang="fr-FR" dirty="0" err="1"/>
              <a:t>L</a:t>
            </a:r>
            <a:r>
              <a:rPr dirty="0" err="1"/>
              <a:t>angues</a:t>
            </a:r>
            <a:endParaRPr dirty="0"/>
          </a:p>
        </p:txBody>
      </p:sp>
      <p:sp>
        <p:nvSpPr>
          <p:cNvPr id="173" name="1 langue principale —&gt; LLCER…"/>
          <p:cNvSpPr txBox="1">
            <a:spLocks noGrp="1"/>
          </p:cNvSpPr>
          <p:nvPr>
            <p:ph type="subTitle" idx="1"/>
          </p:nvPr>
        </p:nvSpPr>
        <p:spPr>
          <a:xfrm>
            <a:off x="1891331" y="2875355"/>
            <a:ext cx="12293601" cy="4733579"/>
          </a:xfrm>
          <a:prstGeom prst="rect">
            <a:avLst/>
          </a:prstGeom>
        </p:spPr>
        <p:txBody>
          <a:bodyPr/>
          <a:lstStyle/>
          <a:p>
            <a:pPr marL="342900" indent="-342900">
              <a:buFont typeface="Arial" panose="020B0604020202020204" pitchFamily="34" charset="0"/>
              <a:buChar char="•"/>
              <a:defRPr>
                <a:solidFill>
                  <a:schemeClr val="accent1"/>
                </a:solidFill>
              </a:defRPr>
            </a:pPr>
            <a:r>
              <a:rPr b="1" dirty="0"/>
              <a:t>1</a:t>
            </a:r>
            <a:r>
              <a:rPr dirty="0"/>
              <a:t> langue </a:t>
            </a:r>
            <a:r>
              <a:rPr dirty="0" err="1"/>
              <a:t>principale</a:t>
            </a:r>
            <a:r>
              <a:rPr dirty="0"/>
              <a:t> </a:t>
            </a:r>
            <a:r>
              <a:rPr lang="fr-FR" dirty="0">
                <a:sym typeface="Wingdings" panose="05000000000000000000" pitchFamily="2" charset="2"/>
              </a:rPr>
              <a:t></a:t>
            </a:r>
            <a:r>
              <a:rPr dirty="0"/>
              <a:t> </a:t>
            </a:r>
            <a:r>
              <a:rPr b="1" dirty="0"/>
              <a:t>LLCER</a:t>
            </a:r>
          </a:p>
          <a:p>
            <a:pPr>
              <a:defRPr i="1">
                <a:solidFill>
                  <a:schemeClr val="accent1"/>
                </a:solidFill>
              </a:defRPr>
            </a:pPr>
            <a:r>
              <a:rPr dirty="0"/>
              <a:t>                    </a:t>
            </a:r>
            <a:r>
              <a:rPr dirty="0" err="1"/>
              <a:t>Langues</a:t>
            </a:r>
            <a:r>
              <a:rPr dirty="0"/>
              <a:t> </a:t>
            </a:r>
            <a:r>
              <a:rPr dirty="0" err="1"/>
              <a:t>littératures</a:t>
            </a:r>
            <a:r>
              <a:rPr dirty="0"/>
              <a:t> et </a:t>
            </a:r>
            <a:r>
              <a:rPr dirty="0" err="1"/>
              <a:t>civilisations</a:t>
            </a:r>
            <a:r>
              <a:rPr dirty="0"/>
              <a:t> </a:t>
            </a:r>
            <a:r>
              <a:rPr dirty="0" err="1"/>
              <a:t>étrangères</a:t>
            </a:r>
            <a:r>
              <a:rPr dirty="0"/>
              <a:t> et </a:t>
            </a:r>
            <a:r>
              <a:rPr dirty="0" err="1"/>
              <a:t>régionales</a:t>
            </a:r>
            <a:endParaRPr lang="fr-FR" dirty="0"/>
          </a:p>
          <a:p>
            <a:pPr>
              <a:defRPr i="1">
                <a:solidFill>
                  <a:schemeClr val="accent1"/>
                </a:solidFill>
              </a:defRPr>
            </a:pPr>
            <a:r>
              <a:rPr dirty="0"/>
              <a:t> </a:t>
            </a:r>
          </a:p>
          <a:p>
            <a:pPr marL="342900" indent="-342900">
              <a:buFont typeface="Arial" panose="020B0604020202020204" pitchFamily="34" charset="0"/>
              <a:buChar char="•"/>
              <a:defRPr>
                <a:solidFill>
                  <a:schemeClr val="accent1"/>
                </a:solidFill>
              </a:defRPr>
            </a:pPr>
            <a:r>
              <a:rPr b="1" dirty="0"/>
              <a:t>2</a:t>
            </a:r>
            <a:r>
              <a:rPr dirty="0"/>
              <a:t> </a:t>
            </a:r>
            <a:r>
              <a:rPr dirty="0" err="1"/>
              <a:t>langues</a:t>
            </a:r>
            <a:r>
              <a:rPr dirty="0"/>
              <a:t> </a:t>
            </a:r>
            <a:r>
              <a:rPr dirty="0" err="1"/>
              <a:t>principales</a:t>
            </a:r>
            <a:r>
              <a:rPr dirty="0"/>
              <a:t> </a:t>
            </a:r>
            <a:r>
              <a:rPr lang="fr-FR" dirty="0">
                <a:sym typeface="Wingdings" panose="05000000000000000000" pitchFamily="2" charset="2"/>
              </a:rPr>
              <a:t></a:t>
            </a:r>
            <a:r>
              <a:rPr dirty="0"/>
              <a:t> </a:t>
            </a:r>
            <a:r>
              <a:rPr b="1" dirty="0"/>
              <a:t>LEA</a:t>
            </a:r>
          </a:p>
          <a:p>
            <a:pPr>
              <a:defRPr i="1">
                <a:solidFill>
                  <a:schemeClr val="accent1"/>
                </a:solidFill>
              </a:defRPr>
            </a:pPr>
            <a:r>
              <a:rPr dirty="0"/>
              <a:t>                    </a:t>
            </a:r>
            <a:r>
              <a:rPr dirty="0" err="1"/>
              <a:t>Langues</a:t>
            </a:r>
            <a:r>
              <a:rPr dirty="0"/>
              <a:t> </a:t>
            </a:r>
            <a:r>
              <a:rPr dirty="0" err="1"/>
              <a:t>étrangères</a:t>
            </a:r>
            <a:r>
              <a:rPr dirty="0"/>
              <a:t> </a:t>
            </a:r>
            <a:r>
              <a:rPr dirty="0" err="1"/>
              <a:t>appliquées</a:t>
            </a:r>
            <a:r>
              <a:rPr dirty="0"/>
              <a:t> </a:t>
            </a:r>
            <a:endParaRPr lang="fr-FR" dirty="0"/>
          </a:p>
          <a:p>
            <a:pPr>
              <a:defRPr i="1">
                <a:solidFill>
                  <a:schemeClr val="accent1"/>
                </a:solidFill>
              </a:defRPr>
            </a:pPr>
            <a:endParaRPr dirty="0"/>
          </a:p>
          <a:p>
            <a:pPr marL="342900" indent="-342900">
              <a:buFont typeface="Arial" panose="020B0604020202020204" pitchFamily="34" charset="0"/>
              <a:buChar char="•"/>
              <a:defRPr>
                <a:solidFill>
                  <a:schemeClr val="accent1"/>
                </a:solidFill>
              </a:defRPr>
            </a:pPr>
            <a:r>
              <a:rPr b="1" dirty="0"/>
              <a:t>3</a:t>
            </a:r>
            <a:r>
              <a:rPr dirty="0"/>
              <a:t> </a:t>
            </a:r>
            <a:r>
              <a:rPr dirty="0" err="1"/>
              <a:t>langues</a:t>
            </a:r>
            <a:r>
              <a:rPr dirty="0"/>
              <a:t> </a:t>
            </a:r>
            <a:r>
              <a:rPr dirty="0" err="1"/>
              <a:t>d’une</a:t>
            </a:r>
            <a:r>
              <a:rPr dirty="0"/>
              <a:t> </a:t>
            </a:r>
            <a:r>
              <a:rPr dirty="0" err="1"/>
              <a:t>même</a:t>
            </a:r>
            <a:r>
              <a:rPr dirty="0"/>
              <a:t> </a:t>
            </a:r>
            <a:r>
              <a:rPr dirty="0" err="1"/>
              <a:t>aire</a:t>
            </a:r>
            <a:r>
              <a:rPr dirty="0"/>
              <a:t> </a:t>
            </a:r>
            <a:r>
              <a:rPr dirty="0" err="1"/>
              <a:t>culturelle</a:t>
            </a:r>
            <a:r>
              <a:rPr dirty="0"/>
              <a:t> </a:t>
            </a:r>
            <a:r>
              <a:rPr lang="fr-FR" dirty="0">
                <a:sym typeface="Wingdings" panose="05000000000000000000" pitchFamily="2" charset="2"/>
              </a:rPr>
              <a:t></a:t>
            </a:r>
            <a:r>
              <a:rPr dirty="0"/>
              <a:t> </a:t>
            </a:r>
            <a:r>
              <a:rPr b="1" dirty="0"/>
              <a:t>LI</a:t>
            </a:r>
          </a:p>
          <a:p>
            <a:pPr>
              <a:defRPr i="1">
                <a:solidFill>
                  <a:schemeClr val="accent1"/>
                </a:solidFill>
              </a:defRPr>
            </a:pPr>
            <a:r>
              <a:rPr dirty="0"/>
              <a:t>                    </a:t>
            </a:r>
            <a:r>
              <a:rPr dirty="0" err="1"/>
              <a:t>Langues</a:t>
            </a:r>
            <a:r>
              <a:rPr dirty="0"/>
              <a:t> et </a:t>
            </a:r>
            <a:r>
              <a:rPr dirty="0" err="1"/>
              <a:t>interculturalité</a:t>
            </a:r>
            <a:r>
              <a:rPr dirty="0"/>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244" name="Bourse"/>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rPr dirty="0"/>
              <a:t>Bourse</a:t>
            </a:r>
            <a:r>
              <a:rPr lang="fr-FR" dirty="0"/>
              <a:t> : informations pratiques</a:t>
            </a:r>
            <a:endParaRPr dirty="0"/>
          </a:p>
        </p:txBody>
      </p:sp>
      <p:sp>
        <p:nvSpPr>
          <p:cNvPr id="245" name="Verifier votre droit à l’obtention d’une bourse* pour financer vos études, avec le « simulateur de bourse » du Crous.…"/>
          <p:cNvSpPr txBox="1">
            <a:spLocks noGrp="1"/>
          </p:cNvSpPr>
          <p:nvPr>
            <p:ph type="subTitle" sz="half" idx="1"/>
          </p:nvPr>
        </p:nvSpPr>
        <p:spPr>
          <a:xfrm>
            <a:off x="1204281" y="2331831"/>
            <a:ext cx="5693696" cy="5820627"/>
          </a:xfrm>
          <a:prstGeom prst="rect">
            <a:avLst/>
          </a:prstGeom>
        </p:spPr>
        <p:txBody>
          <a:bodyPr/>
          <a:lstStyle/>
          <a:p>
            <a:pPr marL="285750" indent="-285750" defTabSz="457200">
              <a:spcBef>
                <a:spcPts val="0"/>
              </a:spcBef>
              <a:buClr>
                <a:srgbClr val="00B0F0"/>
              </a:buClr>
              <a:buSzPct val="100000"/>
              <a:buFont typeface="Trebuchet MS"/>
              <a:buChar char="→"/>
              <a:defRPr>
                <a:solidFill>
                  <a:schemeClr val="accent1"/>
                </a:solidFill>
              </a:defRPr>
            </a:pPr>
            <a:r>
              <a:rPr dirty="0" err="1"/>
              <a:t>Verifie</a:t>
            </a:r>
            <a:r>
              <a:rPr lang="fr-FR" dirty="0"/>
              <a:t>z</a:t>
            </a:r>
            <a:r>
              <a:rPr dirty="0"/>
              <a:t> </a:t>
            </a:r>
            <a:r>
              <a:rPr dirty="0" err="1"/>
              <a:t>votre</a:t>
            </a:r>
            <a:r>
              <a:rPr dirty="0"/>
              <a:t> droit à </a:t>
            </a:r>
            <a:r>
              <a:rPr dirty="0" err="1"/>
              <a:t>l’obtention</a:t>
            </a:r>
            <a:r>
              <a:rPr dirty="0"/>
              <a:t> </a:t>
            </a:r>
            <a:r>
              <a:rPr dirty="0" err="1"/>
              <a:t>d’une</a:t>
            </a:r>
            <a:r>
              <a:rPr dirty="0"/>
              <a:t> bourse* pour financer </a:t>
            </a:r>
            <a:r>
              <a:rPr dirty="0" err="1"/>
              <a:t>vos</a:t>
            </a:r>
            <a:r>
              <a:rPr dirty="0"/>
              <a:t> </a:t>
            </a:r>
            <a:r>
              <a:rPr dirty="0" err="1"/>
              <a:t>études</a:t>
            </a:r>
            <a:r>
              <a:rPr dirty="0"/>
              <a:t>, avec le « </a:t>
            </a:r>
            <a:r>
              <a:rPr dirty="0" err="1"/>
              <a:t>simulateur</a:t>
            </a:r>
            <a:r>
              <a:rPr dirty="0"/>
              <a:t> de bourse » du </a:t>
            </a:r>
            <a:r>
              <a:rPr dirty="0" err="1"/>
              <a:t>Crous</a:t>
            </a:r>
            <a:r>
              <a:rPr dirty="0"/>
              <a:t>.</a:t>
            </a:r>
          </a:p>
          <a:p>
            <a:pPr marL="285750" indent="-285750" defTabSz="457200">
              <a:spcBef>
                <a:spcPts val="0"/>
              </a:spcBef>
              <a:buClr>
                <a:srgbClr val="00B0F0"/>
              </a:buClr>
              <a:buSzPct val="100000"/>
              <a:buFont typeface="Trebuchet MS"/>
              <a:buChar char="→"/>
              <a:defRPr sz="2200">
                <a:solidFill>
                  <a:schemeClr val="accent1"/>
                </a:solidFill>
              </a:defRPr>
            </a:pPr>
            <a:endParaRPr dirty="0"/>
          </a:p>
          <a:p>
            <a:pPr defTabSz="457200">
              <a:spcBef>
                <a:spcPts val="0"/>
              </a:spcBef>
              <a:defRPr sz="1800">
                <a:solidFill>
                  <a:schemeClr val="accent1"/>
                </a:solidFill>
              </a:defRPr>
            </a:pPr>
            <a:endParaRPr dirty="0"/>
          </a:p>
          <a:p>
            <a:pPr defTabSz="457200">
              <a:spcBef>
                <a:spcPts val="0"/>
              </a:spcBef>
              <a:defRPr sz="1800">
                <a:solidFill>
                  <a:schemeClr val="accent1"/>
                </a:solidFill>
              </a:defRPr>
            </a:pPr>
            <a:endParaRPr dirty="0"/>
          </a:p>
          <a:p>
            <a:pPr defTabSz="457200">
              <a:spcBef>
                <a:spcPts val="0"/>
              </a:spcBef>
              <a:defRPr sz="1800" i="1">
                <a:solidFill>
                  <a:schemeClr val="accent1"/>
                </a:solidFill>
              </a:defRPr>
            </a:pPr>
            <a:r>
              <a:rPr u="sng" dirty="0">
                <a:solidFill>
                  <a:srgbClr val="0000FF"/>
                </a:solidFill>
                <a:hlinkClick r:id="rId2">
                  <a:extLst>
                    <a:ext uri="{A12FA001-AC4F-418D-AE19-62706E023703}">
                      <ahyp:hlinkClr xmlns:ahyp="http://schemas.microsoft.com/office/drawing/2018/hyperlinkcolor" val="tx"/>
                    </a:ext>
                  </a:extLst>
                </a:hlinkClick>
              </a:rPr>
              <a:t>https://simulateur.lescrous.fr</a:t>
            </a:r>
          </a:p>
          <a:p>
            <a:pPr defTabSz="457200">
              <a:spcBef>
                <a:spcPts val="0"/>
              </a:spcBef>
              <a:defRPr sz="1800">
                <a:solidFill>
                  <a:schemeClr val="accent1"/>
                </a:solidFill>
              </a:defRPr>
            </a:pPr>
            <a:endParaRPr u="sng" dirty="0">
              <a:solidFill>
                <a:srgbClr val="0000FF"/>
              </a:solidFill>
              <a:hlinkClick r:id="rId2">
                <a:extLst>
                  <a:ext uri="{A12FA001-AC4F-418D-AE19-62706E023703}">
                    <ahyp:hlinkClr xmlns:ahyp="http://schemas.microsoft.com/office/drawing/2018/hyperlinkcolor" val="tx"/>
                  </a:ext>
                </a:extLst>
              </a:hlinkClick>
            </a:endParaRPr>
          </a:p>
          <a:p>
            <a:pPr defTabSz="457200">
              <a:spcBef>
                <a:spcPts val="0"/>
              </a:spcBef>
              <a:defRPr sz="1800">
                <a:solidFill>
                  <a:schemeClr val="accent1"/>
                </a:solidFill>
              </a:defRPr>
            </a:pPr>
            <a:endParaRPr u="sng" dirty="0">
              <a:solidFill>
                <a:srgbClr val="0000FF"/>
              </a:solidFill>
              <a:hlinkClick r:id="rId2">
                <a:extLst>
                  <a:ext uri="{A12FA001-AC4F-418D-AE19-62706E023703}">
                    <ahyp:hlinkClr xmlns:ahyp="http://schemas.microsoft.com/office/drawing/2018/hyperlinkcolor" val="tx"/>
                  </a:ext>
                </a:extLst>
              </a:hlinkClick>
            </a:endParaRPr>
          </a:p>
          <a:p>
            <a:pPr defTabSz="457200">
              <a:spcBef>
                <a:spcPts val="0"/>
              </a:spcBef>
              <a:defRPr sz="1800">
                <a:solidFill>
                  <a:schemeClr val="accent1"/>
                </a:solidFill>
              </a:defRPr>
            </a:pPr>
            <a:endParaRPr u="sng" dirty="0">
              <a:solidFill>
                <a:srgbClr val="0000FF"/>
              </a:solidFill>
              <a:hlinkClick r:id="rId2">
                <a:extLst>
                  <a:ext uri="{A12FA001-AC4F-418D-AE19-62706E023703}">
                    <ahyp:hlinkClr xmlns:ahyp="http://schemas.microsoft.com/office/drawing/2018/hyperlinkcolor" val="tx"/>
                  </a:ext>
                </a:extLst>
              </a:hlinkClick>
            </a:endParaRPr>
          </a:p>
          <a:p>
            <a:pPr defTabSz="457200">
              <a:spcBef>
                <a:spcPts val="0"/>
              </a:spcBef>
              <a:defRPr sz="1800">
                <a:solidFill>
                  <a:schemeClr val="accent1"/>
                </a:solidFill>
              </a:defRPr>
            </a:pPr>
            <a:endParaRPr u="sng" dirty="0">
              <a:solidFill>
                <a:srgbClr val="0000FF"/>
              </a:solidFill>
              <a:hlinkClick r:id="rId2">
                <a:extLst>
                  <a:ext uri="{A12FA001-AC4F-418D-AE19-62706E023703}">
                    <ahyp:hlinkClr xmlns:ahyp="http://schemas.microsoft.com/office/drawing/2018/hyperlinkcolor" val="tx"/>
                  </a:ext>
                </a:extLst>
              </a:hlinkClick>
            </a:endParaRPr>
          </a:p>
          <a:p>
            <a:pPr defTabSz="457200">
              <a:spcBef>
                <a:spcPts val="0"/>
              </a:spcBef>
              <a:defRPr sz="1800">
                <a:solidFill>
                  <a:schemeClr val="accent1"/>
                </a:solidFill>
              </a:defRPr>
            </a:pPr>
            <a:endParaRPr u="sng" dirty="0">
              <a:solidFill>
                <a:srgbClr val="0000FF"/>
              </a:solidFill>
              <a:hlinkClick r:id="rId2">
                <a:extLst>
                  <a:ext uri="{A12FA001-AC4F-418D-AE19-62706E023703}">
                    <ahyp:hlinkClr xmlns:ahyp="http://schemas.microsoft.com/office/drawing/2018/hyperlinkcolor" val="tx"/>
                  </a:ext>
                </a:extLst>
              </a:hlinkClick>
            </a:endParaRPr>
          </a:p>
          <a:p>
            <a:pPr defTabSz="457200">
              <a:spcBef>
                <a:spcPts val="0"/>
              </a:spcBef>
              <a:defRPr sz="1800">
                <a:solidFill>
                  <a:schemeClr val="accent1"/>
                </a:solidFill>
              </a:defRPr>
            </a:pPr>
            <a:endParaRPr u="sng" dirty="0">
              <a:solidFill>
                <a:srgbClr val="0000FF"/>
              </a:solidFill>
              <a:hlinkClick r:id="rId2">
                <a:extLst>
                  <a:ext uri="{A12FA001-AC4F-418D-AE19-62706E023703}">
                    <ahyp:hlinkClr xmlns:ahyp="http://schemas.microsoft.com/office/drawing/2018/hyperlinkcolor" val="tx"/>
                  </a:ext>
                </a:extLst>
              </a:hlinkClick>
            </a:endParaRPr>
          </a:p>
          <a:p>
            <a:pPr defTabSz="457200">
              <a:spcBef>
                <a:spcPts val="0"/>
              </a:spcBef>
              <a:defRPr sz="1800">
                <a:solidFill>
                  <a:schemeClr val="accent1"/>
                </a:solidFill>
              </a:defRPr>
            </a:pPr>
            <a:endParaRPr u="sng" dirty="0">
              <a:solidFill>
                <a:schemeClr val="accent1"/>
              </a:solidFill>
              <a:hlinkClick r:id="rId2">
                <a:extLst>
                  <a:ext uri="{A12FA001-AC4F-418D-AE19-62706E023703}">
                    <ahyp:hlinkClr xmlns:ahyp="http://schemas.microsoft.com/office/drawing/2018/hyperlinkcolor" val="tx"/>
                  </a:ext>
                </a:extLst>
              </a:hlinkClick>
            </a:endParaRPr>
          </a:p>
          <a:p>
            <a:pPr defTabSz="457200">
              <a:spcBef>
                <a:spcPts val="0"/>
              </a:spcBef>
              <a:defRPr sz="1800">
                <a:solidFill>
                  <a:schemeClr val="accent1"/>
                </a:solidFill>
              </a:defRPr>
            </a:pPr>
            <a:endParaRPr u="sng" dirty="0">
              <a:solidFill>
                <a:schemeClr val="accent1"/>
              </a:solidFill>
              <a:hlinkClick r:id="rId2">
                <a:extLst>
                  <a:ext uri="{A12FA001-AC4F-418D-AE19-62706E023703}">
                    <ahyp:hlinkClr xmlns:ahyp="http://schemas.microsoft.com/office/drawing/2018/hyperlinkcolor" val="tx"/>
                  </a:ext>
                </a:extLst>
              </a:hlinkClick>
            </a:endParaRPr>
          </a:p>
          <a:p>
            <a:pPr defTabSz="457200">
              <a:spcBef>
                <a:spcPts val="0"/>
              </a:spcBef>
              <a:defRPr sz="1800">
                <a:solidFill>
                  <a:schemeClr val="accent1"/>
                </a:solidFill>
              </a:defRPr>
            </a:pPr>
            <a:r>
              <a:rPr b="1" dirty="0">
                <a:solidFill>
                  <a:schemeClr val="accent1"/>
                </a:solidFill>
              </a:rPr>
              <a:t>Attention</a:t>
            </a:r>
            <a:r>
              <a:rPr dirty="0">
                <a:solidFill>
                  <a:schemeClr val="accent1"/>
                </a:solidFill>
              </a:rPr>
              <a:t>*: des absences </a:t>
            </a:r>
            <a:r>
              <a:rPr dirty="0" err="1">
                <a:solidFill>
                  <a:schemeClr val="accent1"/>
                </a:solidFill>
              </a:rPr>
              <a:t>injustifiées</a:t>
            </a:r>
            <a:r>
              <a:rPr lang="fr-FR" dirty="0">
                <a:solidFill>
                  <a:schemeClr val="accent1"/>
                </a:solidFill>
              </a:rPr>
              <a:t> en cours</a:t>
            </a:r>
            <a:r>
              <a:rPr dirty="0">
                <a:solidFill>
                  <a:schemeClr val="accent1"/>
                </a:solidFill>
              </a:rPr>
              <a:t> </a:t>
            </a:r>
            <a:r>
              <a:rPr dirty="0" err="1">
                <a:solidFill>
                  <a:schemeClr val="accent1"/>
                </a:solidFill>
              </a:rPr>
              <a:t>pourront</a:t>
            </a:r>
            <a:r>
              <a:rPr dirty="0">
                <a:solidFill>
                  <a:schemeClr val="accent1"/>
                </a:solidFill>
              </a:rPr>
              <a:t> </a:t>
            </a:r>
            <a:r>
              <a:rPr dirty="0" err="1">
                <a:solidFill>
                  <a:schemeClr val="accent1"/>
                </a:solidFill>
              </a:rPr>
              <a:t>mener</a:t>
            </a:r>
            <a:r>
              <a:rPr dirty="0">
                <a:solidFill>
                  <a:schemeClr val="accent1"/>
                </a:solidFill>
              </a:rPr>
              <a:t> à </a:t>
            </a:r>
            <a:r>
              <a:rPr dirty="0" err="1">
                <a:solidFill>
                  <a:schemeClr val="accent1"/>
                </a:solidFill>
              </a:rPr>
              <a:t>l’arrêt</a:t>
            </a:r>
            <a:r>
              <a:rPr dirty="0">
                <a:solidFill>
                  <a:schemeClr val="accent1"/>
                </a:solidFill>
              </a:rPr>
              <a:t> de la bourse + </a:t>
            </a:r>
            <a:r>
              <a:rPr lang="fr-FR" dirty="0">
                <a:solidFill>
                  <a:schemeClr val="accent1"/>
                </a:solidFill>
              </a:rPr>
              <a:t>une obligation de</a:t>
            </a:r>
            <a:r>
              <a:rPr dirty="0">
                <a:solidFill>
                  <a:schemeClr val="accent1"/>
                </a:solidFill>
              </a:rPr>
              <a:t> </a:t>
            </a:r>
            <a:r>
              <a:rPr dirty="0" err="1">
                <a:solidFill>
                  <a:schemeClr val="accent1"/>
                </a:solidFill>
              </a:rPr>
              <a:t>remboursement</a:t>
            </a:r>
            <a:r>
              <a:rPr dirty="0">
                <a:solidFill>
                  <a:schemeClr val="accent1"/>
                </a:solidFill>
              </a:rPr>
              <a:t> </a:t>
            </a:r>
          </a:p>
        </p:txBody>
      </p:sp>
      <p:pic>
        <p:nvPicPr>
          <p:cNvPr id="246" name="IMG_6859.JPG" descr="IMG_6859.JPG"/>
          <p:cNvPicPr>
            <a:picLocks noChangeAspect="1"/>
          </p:cNvPicPr>
          <p:nvPr/>
        </p:nvPicPr>
        <p:blipFill>
          <a:blip r:embed="rId3"/>
          <a:stretch>
            <a:fillRect/>
          </a:stretch>
        </p:blipFill>
        <p:spPr>
          <a:xfrm>
            <a:off x="8076649" y="1864506"/>
            <a:ext cx="4037616" cy="6615576"/>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249" name="Espace réservé du texte 3"/>
          <p:cNvSpPr txBox="1">
            <a:spLocks noGrp="1"/>
          </p:cNvSpPr>
          <p:nvPr>
            <p:ph type="subTitle" sz="quarter" idx="1"/>
          </p:nvPr>
        </p:nvSpPr>
        <p:spPr>
          <a:xfrm>
            <a:off x="-12042" y="-56233"/>
            <a:ext cx="13028884" cy="1676645"/>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a:solidFill>
                  <a:srgbClr val="000000"/>
                </a:solidFill>
              </a:defRPr>
            </a:lvl1pPr>
          </a:lstStyle>
          <a:p>
            <a:r>
              <a:t>L’Amicale LEA</a:t>
            </a:r>
          </a:p>
        </p:txBody>
      </p:sp>
      <p:sp>
        <p:nvSpPr>
          <p:cNvPr id="250" name="ZoneTexte 5"/>
          <p:cNvSpPr txBox="1"/>
          <p:nvPr/>
        </p:nvSpPr>
        <p:spPr>
          <a:xfrm>
            <a:off x="-2460" y="3434406"/>
            <a:ext cx="6792508" cy="2932083"/>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marL="457200" indent="-457200" algn="l" defTabSz="650240">
              <a:buClr>
                <a:srgbClr val="00B0F0"/>
              </a:buClr>
              <a:buSzPct val="100000"/>
              <a:buFont typeface="Arial" panose="020B0604020202020204" pitchFamily="34" charset="0"/>
              <a:buChar char="•"/>
              <a:defRPr sz="2600">
                <a:solidFill>
                  <a:schemeClr val="accent1"/>
                </a:solidFill>
                <a:latin typeface="Calibri"/>
                <a:ea typeface="Calibri"/>
                <a:cs typeface="Calibri"/>
                <a:sym typeface="Calibri"/>
              </a:defRPr>
            </a:pPr>
            <a:r>
              <a:rPr dirty="0" err="1">
                <a:solidFill>
                  <a:schemeClr val="accent1"/>
                </a:solidFill>
              </a:rPr>
              <a:t>Accompagnement</a:t>
            </a:r>
            <a:r>
              <a:rPr dirty="0">
                <a:solidFill>
                  <a:schemeClr val="accent1"/>
                </a:solidFill>
              </a:rPr>
              <a:t> des L1 grâce à un </a:t>
            </a:r>
            <a:r>
              <a:rPr dirty="0" err="1">
                <a:solidFill>
                  <a:schemeClr val="accent1"/>
                </a:solidFill>
              </a:rPr>
              <a:t>dispositif</a:t>
            </a:r>
            <a:r>
              <a:rPr dirty="0">
                <a:solidFill>
                  <a:schemeClr val="accent1"/>
                </a:solidFill>
              </a:rPr>
              <a:t> de </a:t>
            </a:r>
            <a:r>
              <a:rPr dirty="0" err="1">
                <a:solidFill>
                  <a:schemeClr val="accent1"/>
                </a:solidFill>
              </a:rPr>
              <a:t>parrainage</a:t>
            </a:r>
            <a:endParaRPr dirty="0">
              <a:solidFill>
                <a:schemeClr val="accent1"/>
              </a:solidFill>
            </a:endParaRPr>
          </a:p>
          <a:p>
            <a:pPr marL="457200" indent="-457200" algn="l" defTabSz="650240">
              <a:buClr>
                <a:srgbClr val="00B0F0"/>
              </a:buClr>
              <a:buSzPct val="100000"/>
              <a:buFont typeface="Arial" panose="020B0604020202020204" pitchFamily="34" charset="0"/>
              <a:buChar char="•"/>
              <a:defRPr sz="2600">
                <a:solidFill>
                  <a:schemeClr val="accent1"/>
                </a:solidFill>
                <a:latin typeface="Calibri"/>
                <a:ea typeface="Calibri"/>
                <a:cs typeface="Calibri"/>
                <a:sym typeface="Calibri"/>
              </a:defRPr>
            </a:pPr>
            <a:r>
              <a:rPr dirty="0">
                <a:solidFill>
                  <a:schemeClr val="accent1"/>
                </a:solidFill>
              </a:rPr>
              <a:t>Proposition </a:t>
            </a:r>
            <a:r>
              <a:rPr dirty="0" err="1">
                <a:solidFill>
                  <a:schemeClr val="accent1"/>
                </a:solidFill>
              </a:rPr>
              <a:t>d’action</a:t>
            </a:r>
            <a:r>
              <a:rPr dirty="0">
                <a:solidFill>
                  <a:schemeClr val="accent1"/>
                </a:solidFill>
              </a:rPr>
              <a:t> pour les </a:t>
            </a:r>
            <a:r>
              <a:rPr dirty="0" err="1">
                <a:solidFill>
                  <a:schemeClr val="accent1"/>
                </a:solidFill>
              </a:rPr>
              <a:t>étudiants</a:t>
            </a:r>
            <a:r>
              <a:rPr dirty="0">
                <a:solidFill>
                  <a:schemeClr val="accent1"/>
                </a:solidFill>
              </a:rPr>
              <a:t> (Sweat-shirt, </a:t>
            </a:r>
            <a:r>
              <a:rPr dirty="0" err="1">
                <a:solidFill>
                  <a:schemeClr val="accent1"/>
                </a:solidFill>
              </a:rPr>
              <a:t>accompagnement</a:t>
            </a:r>
            <a:r>
              <a:rPr dirty="0">
                <a:solidFill>
                  <a:schemeClr val="accent1"/>
                </a:solidFill>
              </a:rPr>
              <a:t> Missions </a:t>
            </a:r>
            <a:r>
              <a:rPr dirty="0" err="1">
                <a:solidFill>
                  <a:schemeClr val="accent1"/>
                </a:solidFill>
              </a:rPr>
              <a:t>Professionnelles</a:t>
            </a:r>
            <a:r>
              <a:rPr dirty="0">
                <a:solidFill>
                  <a:schemeClr val="accent1"/>
                </a:solidFill>
              </a:rPr>
              <a:t>, collaboration avec ESN…) </a:t>
            </a:r>
          </a:p>
          <a:p>
            <a:pPr marL="457200" indent="-457200" algn="l" defTabSz="650240">
              <a:buClr>
                <a:srgbClr val="00B0F0"/>
              </a:buClr>
              <a:buSzPct val="100000"/>
              <a:buFont typeface="Arial" panose="020B0604020202020204" pitchFamily="34" charset="0"/>
              <a:buChar char="•"/>
              <a:defRPr sz="2600">
                <a:solidFill>
                  <a:schemeClr val="accent1"/>
                </a:solidFill>
                <a:latin typeface="Calibri"/>
                <a:ea typeface="Calibri"/>
                <a:cs typeface="Calibri"/>
                <a:sym typeface="Calibri"/>
              </a:defRPr>
            </a:pPr>
            <a:r>
              <a:rPr dirty="0" err="1">
                <a:solidFill>
                  <a:schemeClr val="accent1"/>
                </a:solidFill>
              </a:rPr>
              <a:t>Avantages</a:t>
            </a:r>
            <a:r>
              <a:rPr dirty="0">
                <a:solidFill>
                  <a:schemeClr val="accent1"/>
                </a:solidFill>
              </a:rPr>
              <a:t> grâce à la carte </a:t>
            </a:r>
            <a:r>
              <a:rPr dirty="0" err="1">
                <a:solidFill>
                  <a:schemeClr val="accent1"/>
                </a:solidFill>
              </a:rPr>
              <a:t>d’adhérents</a:t>
            </a:r>
            <a:r>
              <a:rPr dirty="0">
                <a:solidFill>
                  <a:schemeClr val="accent1"/>
                </a:solidFill>
              </a:rPr>
              <a:t> </a:t>
            </a:r>
          </a:p>
          <a:p>
            <a:pPr marL="457200" indent="-457200" algn="l" defTabSz="650240">
              <a:buClr>
                <a:srgbClr val="00B0F0"/>
              </a:buClr>
              <a:buSzPct val="100000"/>
              <a:buFont typeface="Arial" panose="020B0604020202020204" pitchFamily="34" charset="0"/>
              <a:buChar char="•"/>
              <a:defRPr sz="2600">
                <a:solidFill>
                  <a:schemeClr val="accent1"/>
                </a:solidFill>
                <a:latin typeface="Calibri"/>
                <a:ea typeface="Calibri"/>
                <a:cs typeface="Calibri"/>
                <a:sym typeface="Calibri"/>
              </a:defRPr>
            </a:pPr>
            <a:r>
              <a:rPr dirty="0" err="1">
                <a:solidFill>
                  <a:schemeClr val="accent1"/>
                </a:solidFill>
              </a:rPr>
              <a:t>Organisation</a:t>
            </a:r>
            <a:r>
              <a:rPr dirty="0">
                <a:solidFill>
                  <a:schemeClr val="accent1"/>
                </a:solidFill>
              </a:rPr>
              <a:t> de soirées </a:t>
            </a:r>
            <a:r>
              <a:rPr dirty="0" err="1">
                <a:solidFill>
                  <a:schemeClr val="accent1"/>
                </a:solidFill>
              </a:rPr>
              <a:t>étudiantes</a:t>
            </a:r>
            <a:r>
              <a:rPr dirty="0">
                <a:solidFill>
                  <a:schemeClr val="accent1"/>
                </a:solidFill>
              </a:rPr>
              <a:t> </a:t>
            </a:r>
          </a:p>
        </p:txBody>
      </p:sp>
      <p:pic>
        <p:nvPicPr>
          <p:cNvPr id="251" name="Picture 2" descr="Picture 2"/>
          <p:cNvPicPr>
            <a:picLocks noChangeAspect="1"/>
          </p:cNvPicPr>
          <p:nvPr/>
        </p:nvPicPr>
        <p:blipFill>
          <a:blip r:embed="rId2"/>
          <a:srcRect l="7455" t="20151" r="9237" b="7238"/>
          <a:stretch>
            <a:fillRect/>
          </a:stretch>
        </p:blipFill>
        <p:spPr>
          <a:xfrm>
            <a:off x="6678758" y="3017822"/>
            <a:ext cx="6427373" cy="4201555"/>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254" name="Espace réservé du texte 3"/>
          <p:cNvSpPr txBox="1">
            <a:spLocks noGrp="1"/>
          </p:cNvSpPr>
          <p:nvPr>
            <p:ph type="subTitle" sz="quarter" idx="1"/>
          </p:nvPr>
        </p:nvSpPr>
        <p:spPr>
          <a:xfrm>
            <a:off x="-12042" y="-56233"/>
            <a:ext cx="13028884" cy="1676645"/>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a:solidFill>
                  <a:srgbClr val="000000"/>
                </a:solidFill>
              </a:defRPr>
            </a:lvl1pPr>
          </a:lstStyle>
          <a:p>
            <a:r>
              <a:t>Les ambassadeurs LEA</a:t>
            </a:r>
          </a:p>
        </p:txBody>
      </p:sp>
      <p:sp>
        <p:nvSpPr>
          <p:cNvPr id="255" name="ZoneTexte 5"/>
          <p:cNvSpPr txBox="1"/>
          <p:nvPr/>
        </p:nvSpPr>
        <p:spPr>
          <a:xfrm>
            <a:off x="309556" y="3097430"/>
            <a:ext cx="12255501" cy="4117022"/>
          </a:xfrm>
          <a:prstGeom prst="rect">
            <a:avLst/>
          </a:prstGeom>
          <a:ln w="12700">
            <a:miter lim="400000"/>
          </a:ln>
          <a:extLst>
            <a:ext uri="{C572A759-6A51-4108-AA02-DFA0A04FC94B}">
              <ma14:wrappingTextBoxFlag xmlns:ma14="http://schemas.microsoft.com/office/mac/drawingml/2011/main" xmlns="" val="1"/>
            </a:ext>
          </a:extLst>
        </p:spPr>
        <p:txBody>
          <a:bodyPr wrap="square" lIns="65023" tIns="65023" rIns="65023" bIns="65023">
            <a:spAutoFit/>
          </a:bodyPr>
          <a:lstStyle/>
          <a:p>
            <a:pPr algn="l"/>
            <a:r>
              <a:rPr lang="fr-FR" sz="2800" dirty="0">
                <a:solidFill>
                  <a:schemeClr val="accent1"/>
                </a:solidFill>
              </a:rPr>
              <a:t>Ils sont 5 et sont la vitrine de la Licence LEA. Ils collaborent avec les membres des autres ateliers du dispositif Focus LEA pour un meilleur rayonnement du département et une meilleure diffusion de l’information.</a:t>
            </a:r>
          </a:p>
          <a:p>
            <a:pPr algn="l" defTabSz="650240">
              <a:defRPr sz="2600" u="sng">
                <a:solidFill>
                  <a:schemeClr val="accent1">
                    <a:hueOff val="228644"/>
                    <a:lumOff val="-9058"/>
                  </a:schemeClr>
                </a:solidFill>
              </a:defRPr>
            </a:pPr>
            <a:endParaRPr lang="fr-FR" dirty="0">
              <a:solidFill>
                <a:schemeClr val="accent1"/>
              </a:solidFill>
            </a:endParaRPr>
          </a:p>
          <a:p>
            <a:pPr algn="l" defTabSz="650240">
              <a:defRPr sz="2600" u="sng">
                <a:solidFill>
                  <a:schemeClr val="accent1">
                    <a:hueOff val="228644"/>
                    <a:lumOff val="-9058"/>
                  </a:schemeClr>
                </a:solidFill>
              </a:defRPr>
            </a:pPr>
            <a:r>
              <a:rPr dirty="0" err="1">
                <a:solidFill>
                  <a:schemeClr val="accent1"/>
                </a:solidFill>
              </a:rPr>
              <a:t>N’hésitez</a:t>
            </a:r>
            <a:r>
              <a:rPr dirty="0">
                <a:solidFill>
                  <a:schemeClr val="accent1"/>
                </a:solidFill>
              </a:rPr>
              <a:t> pas à </a:t>
            </a:r>
            <a:r>
              <a:rPr lang="fr-FR" dirty="0">
                <a:solidFill>
                  <a:schemeClr val="accent1"/>
                </a:solidFill>
              </a:rPr>
              <a:t>les</a:t>
            </a:r>
            <a:r>
              <a:rPr dirty="0">
                <a:solidFill>
                  <a:schemeClr val="accent1"/>
                </a:solidFill>
              </a:rPr>
              <a:t> </a:t>
            </a:r>
            <a:r>
              <a:rPr dirty="0" err="1">
                <a:solidFill>
                  <a:schemeClr val="accent1"/>
                </a:solidFill>
              </a:rPr>
              <a:t>contacter</a:t>
            </a:r>
            <a:r>
              <a:rPr dirty="0">
                <a:solidFill>
                  <a:schemeClr val="accent1"/>
                </a:solidFill>
              </a:rPr>
              <a:t> </a:t>
            </a:r>
            <a:r>
              <a:rPr lang="fr-FR" dirty="0">
                <a:solidFill>
                  <a:schemeClr val="accent1"/>
                </a:solidFill>
              </a:rPr>
              <a:t>pour d’éventuelles </a:t>
            </a:r>
            <a:r>
              <a:rPr dirty="0">
                <a:solidFill>
                  <a:schemeClr val="accent1"/>
                </a:solidFill>
              </a:rPr>
              <a:t>questions : </a:t>
            </a:r>
          </a:p>
          <a:p>
            <a:pPr algn="l" defTabSz="650240">
              <a:defRPr sz="1500">
                <a:solidFill>
                  <a:schemeClr val="accent1">
                    <a:hueOff val="228644"/>
                    <a:lumOff val="-9058"/>
                  </a:schemeClr>
                </a:solidFill>
              </a:defRPr>
            </a:pPr>
            <a:r>
              <a:rPr dirty="0">
                <a:solidFill>
                  <a:schemeClr val="accent1"/>
                </a:solidFill>
              </a:rPr>
              <a:t> </a:t>
            </a:r>
          </a:p>
          <a:p>
            <a:pPr algn="l" defTabSz="650240">
              <a:defRPr sz="1500">
                <a:solidFill>
                  <a:schemeClr val="accent1">
                    <a:hueOff val="228644"/>
                    <a:lumOff val="-9058"/>
                  </a:schemeClr>
                </a:solidFill>
              </a:defRPr>
            </a:pPr>
            <a:endParaRPr dirty="0">
              <a:solidFill>
                <a:schemeClr val="accent1"/>
              </a:solidFill>
            </a:endParaRPr>
          </a:p>
          <a:p>
            <a:pPr algn="l" defTabSz="650240">
              <a:defRPr sz="1500">
                <a:solidFill>
                  <a:schemeClr val="accent1">
                    <a:hueOff val="228644"/>
                    <a:lumOff val="-9058"/>
                  </a:schemeClr>
                </a:solidFill>
              </a:defRPr>
            </a:pPr>
            <a:endParaRPr dirty="0">
              <a:solidFill>
                <a:schemeClr val="accent1"/>
              </a:solidFill>
            </a:endParaRPr>
          </a:p>
          <a:p>
            <a:pPr algn="l" defTabSz="650240">
              <a:defRPr sz="2600">
                <a:solidFill>
                  <a:schemeClr val="accent1"/>
                </a:solidFill>
              </a:defRPr>
            </a:pPr>
            <a:r>
              <a:rPr dirty="0">
                <a:solidFill>
                  <a:schemeClr val="accent1"/>
                </a:solidFill>
              </a:rPr>
              <a:t>Facebook : </a:t>
            </a:r>
            <a:r>
              <a:rPr dirty="0" err="1">
                <a:solidFill>
                  <a:schemeClr val="accent1"/>
                </a:solidFill>
              </a:rPr>
              <a:t>Ambassadeurs</a:t>
            </a:r>
            <a:r>
              <a:rPr dirty="0">
                <a:solidFill>
                  <a:schemeClr val="accent1"/>
                </a:solidFill>
              </a:rPr>
              <a:t> LEA</a:t>
            </a:r>
          </a:p>
          <a:p>
            <a:pPr algn="l" defTabSz="650240">
              <a:defRPr sz="2600">
                <a:solidFill>
                  <a:schemeClr val="accent1"/>
                </a:solidFill>
              </a:defRPr>
            </a:pPr>
            <a:endParaRPr dirty="0"/>
          </a:p>
          <a:p>
            <a:pPr algn="l" defTabSz="650240">
              <a:defRPr sz="2600">
                <a:solidFill>
                  <a:schemeClr val="accent1"/>
                </a:solidFill>
              </a:defRPr>
            </a:pPr>
            <a:r>
              <a:rPr dirty="0"/>
              <a:t>Mail : </a:t>
            </a:r>
            <a:r>
              <a:rPr u="sng" dirty="0">
                <a:hlinkClick r:id="rId2"/>
              </a:rPr>
              <a:t>ambassadeurlea@hotmail.com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176" name="La filière LEA"/>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La filière LEA</a:t>
            </a:r>
          </a:p>
        </p:txBody>
      </p:sp>
      <p:sp>
        <p:nvSpPr>
          <p:cNvPr id="177" name="La licence LEA…"/>
          <p:cNvSpPr txBox="1">
            <a:spLocks noGrp="1"/>
          </p:cNvSpPr>
          <p:nvPr>
            <p:ph type="subTitle" idx="1"/>
          </p:nvPr>
        </p:nvSpPr>
        <p:spPr>
          <a:xfrm>
            <a:off x="355600" y="2492007"/>
            <a:ext cx="12293600" cy="5468690"/>
          </a:xfrm>
          <a:prstGeom prst="rect">
            <a:avLst/>
          </a:prstGeom>
        </p:spPr>
        <p:txBody>
          <a:bodyPr/>
          <a:lstStyle/>
          <a:p>
            <a:pPr defTabSz="572516">
              <a:spcBef>
                <a:spcPts val="900"/>
              </a:spcBef>
              <a:defRPr sz="3430" b="1" u="sng">
                <a:solidFill>
                  <a:schemeClr val="accent1">
                    <a:hueOff val="228644"/>
                    <a:lumOff val="-9058"/>
                  </a:schemeClr>
                </a:solidFill>
              </a:defRPr>
            </a:pPr>
            <a:endParaRPr dirty="0"/>
          </a:p>
          <a:p>
            <a:pPr defTabSz="572516">
              <a:spcBef>
                <a:spcPts val="900"/>
              </a:spcBef>
              <a:defRPr sz="2352">
                <a:solidFill>
                  <a:schemeClr val="accent1"/>
                </a:solidFill>
              </a:defRPr>
            </a:pPr>
            <a:r>
              <a:rPr sz="3600" b="1" u="sng" dirty="0"/>
              <a:t>LEA</a:t>
            </a:r>
            <a:r>
              <a:rPr sz="3600" u="sng" dirty="0"/>
              <a:t> : </a:t>
            </a:r>
            <a:r>
              <a:rPr sz="3600" u="sng" dirty="0" err="1"/>
              <a:t>Langues</a:t>
            </a:r>
            <a:r>
              <a:rPr sz="3600" u="sng" dirty="0"/>
              <a:t> </a:t>
            </a:r>
            <a:r>
              <a:rPr sz="3600" u="sng" dirty="0" err="1"/>
              <a:t>étrangères</a:t>
            </a:r>
            <a:r>
              <a:rPr sz="3600" u="sng" dirty="0"/>
              <a:t> </a:t>
            </a:r>
            <a:r>
              <a:rPr sz="3600" u="sng" dirty="0" err="1"/>
              <a:t>appliquées</a:t>
            </a:r>
            <a:endParaRPr lang="fr-FR" sz="3600" u="sng" dirty="0"/>
          </a:p>
          <a:p>
            <a:pPr defTabSz="572516">
              <a:spcBef>
                <a:spcPts val="900"/>
              </a:spcBef>
              <a:defRPr sz="2352">
                <a:solidFill>
                  <a:schemeClr val="accent1"/>
                </a:solidFill>
              </a:defRPr>
            </a:pPr>
            <a:r>
              <a:rPr sz="3600" u="sng" dirty="0"/>
              <a:t> </a:t>
            </a:r>
          </a:p>
          <a:p>
            <a:pPr defTabSz="572516">
              <a:spcBef>
                <a:spcPts val="900"/>
              </a:spcBef>
              <a:defRPr sz="2352">
                <a:solidFill>
                  <a:schemeClr val="accent1"/>
                </a:solidFill>
              </a:defRPr>
            </a:pPr>
            <a:endParaRPr dirty="0"/>
          </a:p>
          <a:p>
            <a:pPr algn="ctr" defTabSz="572516">
              <a:spcBef>
                <a:spcPts val="900"/>
              </a:spcBef>
              <a:defRPr sz="2352">
                <a:solidFill>
                  <a:schemeClr val="accent1"/>
                </a:solidFill>
              </a:defRPr>
            </a:pPr>
            <a:r>
              <a:rPr dirty="0"/>
              <a:t>2 </a:t>
            </a:r>
            <a:r>
              <a:rPr dirty="0" err="1"/>
              <a:t>langues</a:t>
            </a:r>
            <a:r>
              <a:rPr dirty="0"/>
              <a:t> [ </a:t>
            </a:r>
            <a:r>
              <a:rPr dirty="0" err="1"/>
              <a:t>une</a:t>
            </a:r>
            <a:r>
              <a:rPr dirty="0"/>
              <a:t> </a:t>
            </a:r>
            <a:r>
              <a:rPr dirty="0" err="1"/>
              <a:t>troisième</a:t>
            </a:r>
            <a:r>
              <a:rPr dirty="0"/>
              <a:t> langue </a:t>
            </a:r>
            <a:r>
              <a:rPr dirty="0" err="1"/>
              <a:t>peut</a:t>
            </a:r>
            <a:r>
              <a:rPr dirty="0"/>
              <a:t> </a:t>
            </a:r>
            <a:r>
              <a:rPr dirty="0" err="1"/>
              <a:t>être</a:t>
            </a:r>
            <a:r>
              <a:rPr dirty="0"/>
              <a:t> </a:t>
            </a:r>
            <a:r>
              <a:rPr dirty="0" err="1"/>
              <a:t>choisie</a:t>
            </a:r>
            <a:r>
              <a:rPr dirty="0"/>
              <a:t> </a:t>
            </a:r>
            <a:r>
              <a:rPr dirty="0" err="1"/>
              <a:t>en</a:t>
            </a:r>
            <a:r>
              <a:rPr dirty="0"/>
              <a:t> option ]</a:t>
            </a:r>
          </a:p>
          <a:p>
            <a:pPr algn="ctr" defTabSz="572516">
              <a:spcBef>
                <a:spcPts val="900"/>
              </a:spcBef>
              <a:defRPr sz="2352">
                <a:solidFill>
                  <a:schemeClr val="accent1"/>
                </a:solidFill>
              </a:defRPr>
            </a:pPr>
            <a:r>
              <a:rPr dirty="0"/>
              <a:t>+</a:t>
            </a:r>
          </a:p>
          <a:p>
            <a:pPr algn="ctr" defTabSz="572516">
              <a:spcBef>
                <a:spcPts val="900"/>
              </a:spcBef>
              <a:defRPr sz="2352">
                <a:solidFill>
                  <a:schemeClr val="accent1"/>
                </a:solidFill>
              </a:defRPr>
            </a:pPr>
            <a:r>
              <a:rPr dirty="0" err="1"/>
              <a:t>Sujets</a:t>
            </a:r>
            <a:r>
              <a:rPr dirty="0"/>
              <a:t> </a:t>
            </a:r>
            <a:r>
              <a:rPr dirty="0" err="1"/>
              <a:t>économiques</a:t>
            </a:r>
            <a:r>
              <a:rPr dirty="0"/>
              <a:t>, </a:t>
            </a:r>
            <a:r>
              <a:rPr dirty="0" err="1"/>
              <a:t>politiques</a:t>
            </a:r>
            <a:r>
              <a:rPr dirty="0"/>
              <a:t>, </a:t>
            </a:r>
            <a:r>
              <a:rPr dirty="0" err="1"/>
              <a:t>sociaux</a:t>
            </a:r>
            <a:r>
              <a:rPr dirty="0"/>
              <a:t> et </a:t>
            </a:r>
            <a:r>
              <a:rPr dirty="0" err="1"/>
              <a:t>culturels</a:t>
            </a:r>
            <a:r>
              <a:rPr dirty="0"/>
              <a:t> du monde </a:t>
            </a:r>
            <a:r>
              <a:rPr dirty="0" err="1"/>
              <a:t>contemporain</a:t>
            </a:r>
            <a:r>
              <a:rPr dirty="0"/>
              <a:t> </a:t>
            </a:r>
          </a:p>
          <a:p>
            <a:pPr algn="ctr" defTabSz="572516">
              <a:spcBef>
                <a:spcPts val="900"/>
              </a:spcBef>
              <a:defRPr sz="2352">
                <a:solidFill>
                  <a:schemeClr val="accent1"/>
                </a:solidFill>
              </a:defRPr>
            </a:pPr>
            <a:r>
              <a:rPr dirty="0"/>
              <a:t>+</a:t>
            </a:r>
          </a:p>
          <a:p>
            <a:pPr algn="ctr" defTabSz="572516">
              <a:spcBef>
                <a:spcPts val="900"/>
              </a:spcBef>
              <a:defRPr sz="2352">
                <a:solidFill>
                  <a:schemeClr val="accent1"/>
                </a:solidFill>
              </a:defRPr>
            </a:pPr>
            <a:r>
              <a:rPr dirty="0"/>
              <a:t>Stage </a:t>
            </a:r>
            <a:r>
              <a:rPr dirty="0" err="1"/>
              <a:t>obligatoire</a:t>
            </a:r>
            <a:r>
              <a:rPr dirty="0"/>
              <a:t> ( 3ème </a:t>
            </a:r>
            <a:r>
              <a:rPr dirty="0" err="1"/>
              <a:t>année</a:t>
            </a:r>
            <a:r>
              <a:rPr dirty="0"/>
              <a:t> )</a:t>
            </a:r>
          </a:p>
          <a:p>
            <a:pPr defTabSz="572516">
              <a:spcBef>
                <a:spcPts val="900"/>
              </a:spcBef>
              <a:defRPr sz="2352">
                <a:solidFill>
                  <a:schemeClr val="accent1"/>
                </a:solidFill>
              </a:defRPr>
            </a:pP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180" name="Les langues en LEA"/>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Les langues en LEA </a:t>
            </a:r>
          </a:p>
        </p:txBody>
      </p:sp>
      <p:graphicFrame>
        <p:nvGraphicFramePr>
          <p:cNvPr id="181" name="Tableau"/>
          <p:cNvGraphicFramePr/>
          <p:nvPr>
            <p:extLst>
              <p:ext uri="{D42A27DB-BD31-4B8C-83A1-F6EECF244321}">
                <p14:modId xmlns:p14="http://schemas.microsoft.com/office/powerpoint/2010/main" val="4053741109"/>
              </p:ext>
            </p:extLst>
          </p:nvPr>
        </p:nvGraphicFramePr>
        <p:xfrm>
          <a:off x="1864736" y="1839989"/>
          <a:ext cx="9275326" cy="6407676"/>
        </p:xfrm>
        <a:graphic>
          <a:graphicData uri="http://schemas.openxmlformats.org/drawingml/2006/table">
            <a:tbl>
              <a:tblPr firstRow="1">
                <a:tableStyleId>{4C3C2611-4C71-4FC5-86AE-919BDF0F9419}</a:tableStyleId>
              </a:tblPr>
              <a:tblGrid>
                <a:gridCol w="4637663">
                  <a:extLst>
                    <a:ext uri="{9D8B030D-6E8A-4147-A177-3AD203B41FA5}">
                      <a16:colId xmlns:a16="http://schemas.microsoft.com/office/drawing/2014/main" val="20000"/>
                    </a:ext>
                  </a:extLst>
                </a:gridCol>
                <a:gridCol w="4637663">
                  <a:extLst>
                    <a:ext uri="{9D8B030D-6E8A-4147-A177-3AD203B41FA5}">
                      <a16:colId xmlns:a16="http://schemas.microsoft.com/office/drawing/2014/main" val="20001"/>
                    </a:ext>
                  </a:extLst>
                </a:gridCol>
              </a:tblGrid>
              <a:tr h="692676">
                <a:tc>
                  <a:txBody>
                    <a:bodyPr/>
                    <a:lstStyle/>
                    <a:p>
                      <a:pPr defTabSz="914400">
                        <a:tabLst>
                          <a:tab pos="914400" algn="l"/>
                        </a:tabLst>
                        <a:defRPr sz="1800">
                          <a:solidFill>
                            <a:srgbClr val="000000"/>
                          </a:solidFill>
                        </a:defRPr>
                      </a:pPr>
                      <a:r>
                        <a:rPr sz="3000">
                          <a:solidFill>
                            <a:srgbClr val="F6F4EF"/>
                          </a:solidFill>
                          <a:effectLst>
                            <a:outerShdw blurRad="25400" dist="12700" dir="5400000" rotWithShape="0">
                              <a:srgbClr val="000000">
                                <a:alpha val="50000"/>
                              </a:srgbClr>
                            </a:outerShdw>
                          </a:effectLst>
                        </a:rPr>
                        <a:t>LANGUE A</a:t>
                      </a:r>
                    </a:p>
                  </a:txBody>
                  <a:tcPr marL="50800" marR="50800" marT="50800" marB="50800" anchor="ctr" horzOverflow="overflow">
                    <a:lnL w="12700">
                      <a:solidFill>
                        <a:srgbClr val="7695B6"/>
                      </a:solidFill>
                      <a:miter lim="400000"/>
                    </a:lnL>
                    <a:blipFill rotWithShape="1">
                      <a:blip r:embed="rId2"/>
                      <a:srcRect/>
                      <a:tile tx="0" ty="0" sx="100000" sy="100000" flip="none" algn="tl"/>
                    </a:blipFill>
                  </a:tcPr>
                </a:tc>
                <a:tc>
                  <a:txBody>
                    <a:bodyPr/>
                    <a:lstStyle/>
                    <a:p>
                      <a:pPr defTabSz="914400">
                        <a:tabLst>
                          <a:tab pos="914400" algn="l"/>
                        </a:tabLst>
                        <a:defRPr sz="1800">
                          <a:solidFill>
                            <a:srgbClr val="000000"/>
                          </a:solidFill>
                        </a:defRPr>
                      </a:pPr>
                      <a:r>
                        <a:rPr sz="3000">
                          <a:solidFill>
                            <a:srgbClr val="F6F4EF"/>
                          </a:solidFill>
                          <a:effectLst>
                            <a:outerShdw blurRad="25400" dist="12700" dir="5400000" rotWithShape="0">
                              <a:srgbClr val="000000">
                                <a:alpha val="50000"/>
                              </a:srgbClr>
                            </a:outerShdw>
                          </a:effectLst>
                        </a:rPr>
                        <a:t>LANGUE B</a:t>
                      </a:r>
                    </a:p>
                  </a:txBody>
                  <a:tcPr marL="50800" marR="50800" marT="50800" marB="50800" anchor="ctr" horzOverflow="overflow">
                    <a:lnR w="12700">
                      <a:solidFill>
                        <a:srgbClr val="7695B6"/>
                      </a:solidFill>
                      <a:miter lim="400000"/>
                    </a:lnR>
                    <a:blipFill rotWithShape="1">
                      <a:blip r:embed="rId2"/>
                      <a:srcRect/>
                      <a:tile tx="0" ty="0" sx="100000" sy="100000" flip="none" algn="tl"/>
                    </a:blipFill>
                  </a:tcPr>
                </a:tc>
                <a:extLst>
                  <a:ext uri="{0D108BD9-81ED-4DB2-BD59-A6C34878D82A}">
                    <a16:rowId xmlns:a16="http://schemas.microsoft.com/office/drawing/2014/main" val="10000"/>
                  </a:ext>
                </a:extLst>
              </a:tr>
              <a:tr h="4445000">
                <a:tc>
                  <a:txBody>
                    <a:bodyPr/>
                    <a:lstStyle/>
                    <a:p>
                      <a:pPr defTabSz="457200">
                        <a:defRPr sz="1800">
                          <a:solidFill>
                            <a:srgbClr val="000000"/>
                          </a:solidFill>
                        </a:defRPr>
                      </a:pPr>
                      <a:r>
                        <a:rPr sz="2100">
                          <a:solidFill>
                            <a:srgbClr val="6D6A67"/>
                          </a:solidFill>
                          <a:effectLst>
                            <a:outerShdw blurRad="25400" dist="12700" dir="5280000" rotWithShape="0">
                              <a:srgbClr val="FFFFFF"/>
                            </a:outerShdw>
                          </a:effectLst>
                        </a:rPr>
                        <a:t>anglais
ou 
allemand</a:t>
                      </a:r>
                    </a:p>
                  </a:txBody>
                  <a:tcPr marL="50800" marR="50800" marT="50800" marB="50800" anchor="ctr" horzOverflow="overflow"/>
                </a:tc>
                <a:tc>
                  <a:txBody>
                    <a:bodyPr/>
                    <a:lstStyle/>
                    <a:p>
                      <a:pPr defTabSz="457200">
                        <a:defRPr sz="2100">
                          <a:effectLst>
                            <a:outerShdw blurRad="25400" dist="12700" dir="5280000" rotWithShape="0">
                              <a:srgbClr val="FFFFFF"/>
                            </a:outerShdw>
                          </a:effectLst>
                        </a:defRPr>
                      </a:pPr>
                      <a:r>
                        <a:rPr u="sng" dirty="0" err="1"/>
                        <a:t>Niveau</a:t>
                      </a:r>
                      <a:r>
                        <a:rPr u="sng" dirty="0"/>
                        <a:t> </a:t>
                      </a:r>
                      <a:r>
                        <a:rPr u="sng" dirty="0" err="1"/>
                        <a:t>avancé</a:t>
                      </a:r>
                      <a:r>
                        <a:rPr u="none" dirty="0"/>
                        <a:t> </a:t>
                      </a:r>
                      <a:endParaRPr dirty="0"/>
                    </a:p>
                    <a:p>
                      <a:pPr defTabSz="457200">
                        <a:defRPr sz="2100">
                          <a:effectLst>
                            <a:outerShdw blurRad="25400" dist="12700" dir="5280000" rotWithShape="0">
                              <a:srgbClr val="FFFFFF"/>
                            </a:outerShdw>
                          </a:effectLst>
                        </a:defRPr>
                      </a:pPr>
                      <a:r>
                        <a:rPr dirty="0" err="1"/>
                        <a:t>allemand</a:t>
                      </a:r>
                      <a:endParaRPr dirty="0"/>
                    </a:p>
                    <a:p>
                      <a:pPr defTabSz="457200">
                        <a:defRPr sz="2100">
                          <a:effectLst>
                            <a:outerShdw blurRad="25400" dist="12700" dir="5280000" rotWithShape="0">
                              <a:srgbClr val="FFFFFF"/>
                            </a:outerShdw>
                          </a:effectLst>
                        </a:defRPr>
                      </a:pPr>
                      <a:r>
                        <a:rPr dirty="0" err="1"/>
                        <a:t>espagnol</a:t>
                      </a:r>
                      <a:endParaRPr dirty="0"/>
                    </a:p>
                    <a:p>
                      <a:pPr defTabSz="457200">
                        <a:defRPr sz="2100">
                          <a:effectLst>
                            <a:outerShdw blurRad="25400" dist="12700" dir="5280000" rotWithShape="0">
                              <a:srgbClr val="FFFFFF"/>
                            </a:outerShdw>
                          </a:effectLst>
                        </a:defRPr>
                      </a:pPr>
                      <a:r>
                        <a:rPr dirty="0" err="1"/>
                        <a:t>italien</a:t>
                      </a:r>
                      <a:endParaRPr dirty="0"/>
                    </a:p>
                    <a:p>
                      <a:pPr defTabSz="457200">
                        <a:defRPr sz="2100">
                          <a:effectLst>
                            <a:outerShdw blurRad="25400" dist="12700" dir="5280000" rotWithShape="0">
                              <a:srgbClr val="FFFFFF"/>
                            </a:outerShdw>
                          </a:effectLst>
                        </a:defRPr>
                      </a:pPr>
                      <a:r>
                        <a:rPr dirty="0" err="1"/>
                        <a:t>russe</a:t>
                      </a:r>
                      <a:endParaRPr dirty="0"/>
                    </a:p>
                    <a:p>
                      <a:pPr defTabSz="457200">
                        <a:defRPr sz="2100">
                          <a:effectLst>
                            <a:outerShdw blurRad="25400" dist="12700" dir="5280000" rotWithShape="0">
                              <a:srgbClr val="FFFFFF"/>
                            </a:outerShdw>
                          </a:effectLst>
                        </a:defRPr>
                      </a:pPr>
                      <a:endParaRPr dirty="0"/>
                    </a:p>
                    <a:p>
                      <a:pPr defTabSz="457200">
                        <a:defRPr sz="2100">
                          <a:effectLst>
                            <a:outerShdw blurRad="25400" dist="12700" dir="5280000" rotWithShape="0">
                              <a:srgbClr val="FFFFFF"/>
                            </a:outerShdw>
                          </a:effectLst>
                        </a:defRPr>
                      </a:pPr>
                      <a:r>
                        <a:rPr u="sng" dirty="0" err="1"/>
                        <a:t>Niveau</a:t>
                      </a:r>
                      <a:r>
                        <a:rPr u="sng" dirty="0"/>
                        <a:t> grand </a:t>
                      </a:r>
                      <a:r>
                        <a:rPr u="sng" dirty="0" err="1"/>
                        <a:t>débutant</a:t>
                      </a:r>
                      <a:r>
                        <a:rPr u="none" dirty="0"/>
                        <a:t> </a:t>
                      </a:r>
                      <a:r>
                        <a:rPr dirty="0"/>
                        <a:t>(= GD)</a:t>
                      </a:r>
                    </a:p>
                    <a:p>
                      <a:pPr defTabSz="457200">
                        <a:defRPr sz="2100">
                          <a:effectLst>
                            <a:outerShdw blurRad="25400" dist="12700" dir="5280000" rotWithShape="0">
                              <a:srgbClr val="FFFFFF"/>
                            </a:outerShdw>
                          </a:effectLst>
                        </a:defRPr>
                      </a:pPr>
                      <a:r>
                        <a:rPr lang="fr-FR" dirty="0"/>
                        <a:t>I</a:t>
                      </a:r>
                      <a:r>
                        <a:rPr dirty="0" err="1"/>
                        <a:t>talien</a:t>
                      </a:r>
                      <a:endParaRPr lang="fr-FR" dirty="0"/>
                    </a:p>
                    <a:p>
                      <a:pPr marL="0" marR="0" indent="0" algn="ctr" defTabSz="457200" eaLnBrk="1" fontAlgn="auto" latinLnBrk="0" hangingPunct="1">
                        <a:lnSpc>
                          <a:spcPct val="100000"/>
                        </a:lnSpc>
                        <a:spcBef>
                          <a:spcPts val="0"/>
                        </a:spcBef>
                        <a:spcAft>
                          <a:spcPts val="0"/>
                        </a:spcAft>
                        <a:buClrTx/>
                        <a:buSzTx/>
                        <a:buFontTx/>
                        <a:buNone/>
                        <a:tabLst/>
                        <a:defRPr sz="2100">
                          <a:effectLst>
                            <a:outerShdw blurRad="25400" dist="12700" dir="5280000" rotWithShape="0">
                              <a:srgbClr val="FFFFFF"/>
                            </a:outerShdw>
                          </a:effectLst>
                        </a:defRPr>
                      </a:pPr>
                      <a:r>
                        <a:rPr lang="fr-FR" dirty="0"/>
                        <a:t>russe</a:t>
                      </a:r>
                    </a:p>
                    <a:p>
                      <a:pPr defTabSz="457200">
                        <a:defRPr sz="2100">
                          <a:effectLst>
                            <a:outerShdw blurRad="25400" dist="12700" dir="5280000" rotWithShape="0">
                              <a:srgbClr val="FFFFFF"/>
                            </a:outerShdw>
                          </a:effectLst>
                        </a:defRPr>
                      </a:pPr>
                      <a:r>
                        <a:rPr dirty="0" err="1"/>
                        <a:t>grec</a:t>
                      </a:r>
                      <a:r>
                        <a:rPr dirty="0"/>
                        <a:t> </a:t>
                      </a:r>
                      <a:r>
                        <a:rPr dirty="0" err="1"/>
                        <a:t>moderne</a:t>
                      </a:r>
                      <a:endParaRPr dirty="0"/>
                    </a:p>
                    <a:p>
                      <a:pPr defTabSz="457200">
                        <a:defRPr sz="2100">
                          <a:effectLst>
                            <a:outerShdw blurRad="25400" dist="12700" dir="5280000" rotWithShape="0">
                              <a:srgbClr val="FFFFFF"/>
                            </a:outerShdw>
                          </a:effectLst>
                        </a:defRPr>
                      </a:pPr>
                      <a:r>
                        <a:rPr dirty="0" err="1"/>
                        <a:t>néerlandais</a:t>
                      </a:r>
                      <a:endParaRPr dirty="0"/>
                    </a:p>
                    <a:p>
                      <a:pPr defTabSz="457200">
                        <a:defRPr sz="2100">
                          <a:effectLst>
                            <a:outerShdw blurRad="25400" dist="12700" dir="5280000" rotWithShape="0">
                              <a:srgbClr val="FFFFFF"/>
                            </a:outerShdw>
                          </a:effectLst>
                        </a:defRPr>
                      </a:pPr>
                      <a:r>
                        <a:rPr dirty="0" err="1"/>
                        <a:t>suédois</a:t>
                      </a:r>
                      <a:endParaRPr dirty="0"/>
                    </a:p>
                    <a:p>
                      <a:pPr defTabSz="457200">
                        <a:defRPr sz="2000">
                          <a:effectLst>
                            <a:outerShdw blurRad="25400" dist="12700" dir="5280000" rotWithShape="0">
                              <a:srgbClr val="FFFFFF"/>
                            </a:outerShdw>
                          </a:effectLst>
                        </a:defRPr>
                      </a:pPr>
                      <a:endParaRPr dirty="0"/>
                    </a:p>
                  </a:txBody>
                  <a:tcPr marL="50800" marR="50800" marT="50800" marB="50800" anchor="ctr" horzOverflow="overflow"/>
                </a:tc>
                <a:extLst>
                  <a:ext uri="{0D108BD9-81ED-4DB2-BD59-A6C34878D82A}">
                    <a16:rowId xmlns:a16="http://schemas.microsoft.com/office/drawing/2014/main" val="10001"/>
                  </a:ext>
                </a:extLst>
              </a:tr>
              <a:tr h="1270000">
                <a:tc>
                  <a:txBody>
                    <a:bodyPr/>
                    <a:lstStyle/>
                    <a:p>
                      <a:pPr defTabSz="457200">
                        <a:defRPr sz="1800">
                          <a:solidFill>
                            <a:srgbClr val="000000"/>
                          </a:solidFill>
                        </a:defRPr>
                      </a:pPr>
                      <a:r>
                        <a:rPr sz="2100">
                          <a:solidFill>
                            <a:srgbClr val="6D6A67"/>
                          </a:solidFill>
                          <a:effectLst>
                            <a:outerShdw blurRad="25400" dist="12700" dir="5280000" rotWithShape="0">
                              <a:srgbClr val="FFFFFF"/>
                            </a:outerShdw>
                          </a:effectLst>
                        </a:rPr>
                        <a:t>Anglais</a:t>
                      </a:r>
                    </a:p>
                  </a:txBody>
                  <a:tcPr marL="50800" marR="50800" marT="50800" marB="50800" anchor="ctr" horzOverflow="overflow"/>
                </a:tc>
                <a:tc>
                  <a:txBody>
                    <a:bodyPr/>
                    <a:lstStyle/>
                    <a:p>
                      <a:pPr defTabSz="457200">
                        <a:defRPr sz="2000">
                          <a:effectLst>
                            <a:outerShdw blurRad="25400" dist="12700" dir="5280000" rotWithShape="0">
                              <a:srgbClr val="FFFFFF"/>
                            </a:outerShdw>
                          </a:effectLst>
                        </a:defRPr>
                      </a:pPr>
                      <a:endParaRPr dirty="0"/>
                    </a:p>
                    <a:p>
                      <a:pPr defTabSz="457200">
                        <a:defRPr sz="2100">
                          <a:effectLst>
                            <a:outerShdw blurRad="25400" dist="12700" dir="5280000" rotWithShape="0">
                              <a:srgbClr val="FFFFFF"/>
                            </a:outerShdw>
                          </a:effectLst>
                        </a:defRPr>
                      </a:pPr>
                      <a:r>
                        <a:rPr dirty="0" err="1"/>
                        <a:t>Japonais</a:t>
                      </a:r>
                      <a:r>
                        <a:rPr dirty="0"/>
                        <a:t>  GD</a:t>
                      </a:r>
                    </a:p>
                  </a:txBody>
                  <a:tcPr marL="50800" marR="50800" marT="50800" marB="50800" anchor="ctr" horzOverflow="overflow"/>
                </a:tc>
                <a:extLst>
                  <a:ext uri="{0D108BD9-81ED-4DB2-BD59-A6C34878D82A}">
                    <a16:rowId xmlns:a16="http://schemas.microsoft.com/office/drawing/2014/main" val="10002"/>
                  </a:ext>
                </a:extLst>
              </a:tr>
            </a:tbl>
          </a:graphicData>
        </a:graphic>
      </p:graphicFrame>
      <p:sp>
        <p:nvSpPr>
          <p:cNvPr id="182" name="Japonais GD* : 4h de cours hebdomadaires  supplémentaires"/>
          <p:cNvSpPr txBox="1"/>
          <p:nvPr/>
        </p:nvSpPr>
        <p:spPr>
          <a:xfrm>
            <a:off x="3900847" y="8289432"/>
            <a:ext cx="5203107" cy="342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defTabSz="457200">
              <a:defRPr sz="1500">
                <a:solidFill>
                  <a:srgbClr val="6D6A67"/>
                </a:solidFill>
                <a:effectLst>
                  <a:outerShdw blurRad="25400" dist="12700" dir="5280000" rotWithShape="0">
                    <a:srgbClr val="FFFFFF"/>
                  </a:outerShdw>
                </a:effectLst>
              </a:defRPr>
            </a:lvl1pPr>
          </a:lstStyle>
          <a:p>
            <a:r>
              <a:t>Japonais GD* : 4h de cours hebdomadaires  supplémentaires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Université de Strasbourg"/>
          <p:cNvSpPr txBox="1">
            <a:spLocks noGrp="1"/>
          </p:cNvSpPr>
          <p:nvPr>
            <p:ph type="body" idx="13"/>
          </p:nvPr>
        </p:nvSpPr>
        <p:spPr>
          <a:prstGeom prst="rect">
            <a:avLst/>
          </a:prstGeom>
        </p:spPr>
        <p:txBody>
          <a:bodyPr/>
          <a:lstStyle>
            <a:lvl1pPr algn="r"/>
          </a:lstStyle>
          <a:p>
            <a:r>
              <a:rPr dirty="0" err="1"/>
              <a:t>Université</a:t>
            </a:r>
            <a:r>
              <a:rPr dirty="0"/>
              <a:t> de Strasbourg</a:t>
            </a:r>
          </a:p>
        </p:txBody>
      </p:sp>
      <p:sp>
        <p:nvSpPr>
          <p:cNvPr id="185" name="Les prérequis"/>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Les prérequis</a:t>
            </a:r>
          </a:p>
        </p:txBody>
      </p:sp>
      <p:sp>
        <p:nvSpPr>
          <p:cNvPr id="186" name="en français, langue de travail : C1…"/>
          <p:cNvSpPr txBox="1">
            <a:spLocks noGrp="1"/>
          </p:cNvSpPr>
          <p:nvPr>
            <p:ph type="subTitle" idx="1"/>
          </p:nvPr>
        </p:nvSpPr>
        <p:spPr>
          <a:xfrm>
            <a:off x="1064614" y="2780105"/>
            <a:ext cx="11361206" cy="4733579"/>
          </a:xfrm>
          <a:prstGeom prst="rect">
            <a:avLst/>
          </a:prstGeom>
        </p:spPr>
        <p:txBody>
          <a:bodyPr>
            <a:normAutofit lnSpcReduction="10000"/>
          </a:bodyPr>
          <a:lstStyle/>
          <a:p>
            <a:pPr marL="342900" indent="-342900" defTabSz="543305">
              <a:spcBef>
                <a:spcPts val="900"/>
              </a:spcBef>
              <a:buClr>
                <a:srgbClr val="5C86B9"/>
              </a:buClr>
              <a:buSzPct val="70000"/>
              <a:buFont typeface="Arial" panose="020B0604020202020204" pitchFamily="34" charset="0"/>
              <a:buChar char="•"/>
              <a:defRPr sz="2232">
                <a:solidFill>
                  <a:schemeClr val="accent1"/>
                </a:solidFill>
              </a:defRPr>
            </a:pPr>
            <a:r>
              <a:rPr lang="fr-FR" dirty="0" err="1"/>
              <a:t>E</a:t>
            </a:r>
            <a:r>
              <a:rPr dirty="0"/>
              <a:t>n </a:t>
            </a:r>
            <a:r>
              <a:rPr dirty="0" err="1"/>
              <a:t>français</a:t>
            </a:r>
            <a:r>
              <a:rPr dirty="0"/>
              <a:t>, langue de travail : C1</a:t>
            </a:r>
          </a:p>
          <a:p>
            <a:pPr marL="342900" indent="-342900" defTabSz="543305">
              <a:spcBef>
                <a:spcPts val="900"/>
              </a:spcBef>
              <a:buClr>
                <a:srgbClr val="5C86B9"/>
              </a:buClr>
              <a:buSzPct val="70000"/>
              <a:buFont typeface="Arial" panose="020B0604020202020204" pitchFamily="34" charset="0"/>
              <a:buChar char="•"/>
              <a:defRPr sz="2232">
                <a:solidFill>
                  <a:schemeClr val="accent1"/>
                </a:solidFill>
              </a:defRPr>
            </a:pPr>
            <a:r>
              <a:rPr lang="fr-FR" dirty="0" err="1"/>
              <a:t>E</a:t>
            </a:r>
            <a:r>
              <a:rPr dirty="0"/>
              <a:t>n </a:t>
            </a:r>
            <a:r>
              <a:rPr dirty="0" err="1"/>
              <a:t>anglais</a:t>
            </a:r>
            <a:r>
              <a:rPr dirty="0"/>
              <a:t> et </a:t>
            </a:r>
            <a:r>
              <a:rPr dirty="0" err="1"/>
              <a:t>en</a:t>
            </a:r>
            <a:r>
              <a:rPr dirty="0"/>
              <a:t> </a:t>
            </a:r>
            <a:r>
              <a:rPr dirty="0" err="1"/>
              <a:t>allemand</a:t>
            </a:r>
            <a:r>
              <a:rPr dirty="0"/>
              <a:t> (LV1 </a:t>
            </a:r>
            <a:r>
              <a:rPr dirty="0" err="1"/>
              <a:t>ou</a:t>
            </a:r>
            <a:r>
              <a:rPr dirty="0"/>
              <a:t> LV2 au lycée) : B2+</a:t>
            </a:r>
          </a:p>
          <a:p>
            <a:pPr marL="342900" indent="-342900" defTabSz="543305">
              <a:spcBef>
                <a:spcPts val="900"/>
              </a:spcBef>
              <a:buClr>
                <a:srgbClr val="5C86B9"/>
              </a:buClr>
              <a:buSzPct val="70000"/>
              <a:buFont typeface="Arial" panose="020B0604020202020204" pitchFamily="34" charset="0"/>
              <a:buChar char="•"/>
              <a:defRPr sz="2232">
                <a:solidFill>
                  <a:schemeClr val="accent1"/>
                </a:solidFill>
              </a:defRPr>
            </a:pPr>
            <a:r>
              <a:rPr lang="fr-FR" dirty="0" err="1"/>
              <a:t>E</a:t>
            </a:r>
            <a:r>
              <a:rPr dirty="0"/>
              <a:t>n </a:t>
            </a:r>
            <a:r>
              <a:rPr dirty="0" err="1"/>
              <a:t>espagnol</a:t>
            </a:r>
            <a:r>
              <a:rPr dirty="0"/>
              <a:t> (LV1, LV2 </a:t>
            </a:r>
            <a:r>
              <a:rPr dirty="0" err="1"/>
              <a:t>ou</a:t>
            </a:r>
            <a:r>
              <a:rPr dirty="0"/>
              <a:t> LV3 au lycée) : B1+</a:t>
            </a:r>
          </a:p>
          <a:p>
            <a:pPr marL="342900" indent="-342900" defTabSz="543305">
              <a:spcBef>
                <a:spcPts val="900"/>
              </a:spcBef>
              <a:buClr>
                <a:srgbClr val="5C86B9"/>
              </a:buClr>
              <a:buSzPct val="70000"/>
              <a:buFont typeface="Arial" panose="020B0604020202020204" pitchFamily="34" charset="0"/>
              <a:buChar char="•"/>
              <a:defRPr sz="2232">
                <a:solidFill>
                  <a:schemeClr val="accent1"/>
                </a:solidFill>
              </a:defRPr>
            </a:pPr>
            <a:r>
              <a:rPr lang="fr-FR" dirty="0" err="1"/>
              <a:t>E</a:t>
            </a:r>
            <a:r>
              <a:rPr dirty="0"/>
              <a:t>n </a:t>
            </a:r>
            <a:r>
              <a:rPr dirty="0" err="1"/>
              <a:t>italien</a:t>
            </a:r>
            <a:endParaRPr dirty="0"/>
          </a:p>
          <a:p>
            <a:pPr defTabSz="543305">
              <a:spcBef>
                <a:spcPts val="900"/>
              </a:spcBef>
              <a:defRPr sz="2232">
                <a:solidFill>
                  <a:schemeClr val="accent1"/>
                </a:solidFill>
              </a:defRPr>
            </a:pPr>
            <a:r>
              <a:rPr dirty="0"/>
              <a:t>     - LV1, LV2 </a:t>
            </a:r>
            <a:r>
              <a:rPr dirty="0" err="1"/>
              <a:t>ou</a:t>
            </a:r>
            <a:r>
              <a:rPr dirty="0"/>
              <a:t> LV3 au lycée : B1</a:t>
            </a:r>
          </a:p>
          <a:p>
            <a:pPr defTabSz="543305">
              <a:spcBef>
                <a:spcPts val="900"/>
              </a:spcBef>
              <a:defRPr sz="2232">
                <a:solidFill>
                  <a:schemeClr val="accent1"/>
                </a:solidFill>
              </a:defRPr>
            </a:pPr>
            <a:r>
              <a:rPr dirty="0"/>
              <a:t>     - grand </a:t>
            </a:r>
            <a:r>
              <a:rPr dirty="0" err="1"/>
              <a:t>débutant</a:t>
            </a:r>
            <a:r>
              <a:rPr dirty="0"/>
              <a:t> : sans </a:t>
            </a:r>
            <a:r>
              <a:rPr dirty="0" err="1"/>
              <a:t>prérequis</a:t>
            </a:r>
            <a:r>
              <a:rPr dirty="0"/>
              <a:t> </a:t>
            </a:r>
          </a:p>
          <a:p>
            <a:pPr marL="342900" indent="-342900" defTabSz="543305">
              <a:spcBef>
                <a:spcPts val="900"/>
              </a:spcBef>
              <a:buClr>
                <a:srgbClr val="5C86B9"/>
              </a:buClr>
              <a:buSzPct val="70000"/>
              <a:buFont typeface="Arial" panose="020B0604020202020204" pitchFamily="34" charset="0"/>
              <a:buChar char="•"/>
              <a:defRPr sz="2232">
                <a:solidFill>
                  <a:schemeClr val="accent1"/>
                </a:solidFill>
              </a:defRPr>
            </a:pPr>
            <a:r>
              <a:rPr lang="fr-FR" dirty="0" err="1"/>
              <a:t>E</a:t>
            </a:r>
            <a:r>
              <a:rPr dirty="0"/>
              <a:t>n </a:t>
            </a:r>
            <a:r>
              <a:rPr dirty="0" err="1"/>
              <a:t>russe</a:t>
            </a:r>
            <a:endParaRPr lang="fr-FR" dirty="0"/>
          </a:p>
          <a:p>
            <a:pPr defTabSz="543305">
              <a:spcBef>
                <a:spcPts val="900"/>
              </a:spcBef>
              <a:buClr>
                <a:srgbClr val="5C86B9"/>
              </a:buClr>
              <a:buSzPct val="70000"/>
              <a:defRPr sz="2232">
                <a:solidFill>
                  <a:schemeClr val="accent1"/>
                </a:solidFill>
              </a:defRPr>
            </a:pPr>
            <a:r>
              <a:rPr lang="fr-FR" dirty="0"/>
              <a:t>	- avancé</a:t>
            </a:r>
            <a:r>
              <a:rPr dirty="0"/>
              <a:t> : B1</a:t>
            </a:r>
            <a:endParaRPr lang="fr-FR" dirty="0"/>
          </a:p>
          <a:p>
            <a:pPr defTabSz="543305">
              <a:spcBef>
                <a:spcPts val="900"/>
              </a:spcBef>
              <a:buClr>
                <a:srgbClr val="5C86B9"/>
              </a:buClr>
              <a:buSzPct val="70000"/>
              <a:defRPr sz="2232">
                <a:solidFill>
                  <a:schemeClr val="accent1"/>
                </a:solidFill>
              </a:defRPr>
            </a:pPr>
            <a:r>
              <a:rPr lang="fr-FR" dirty="0"/>
              <a:t>	- grand débutant : sans prérequis </a:t>
            </a:r>
            <a:endParaRPr dirty="0"/>
          </a:p>
          <a:p>
            <a:pPr marL="342900" indent="-342900" defTabSz="543305">
              <a:spcBef>
                <a:spcPts val="900"/>
              </a:spcBef>
              <a:buClr>
                <a:srgbClr val="5C86B9"/>
              </a:buClr>
              <a:buSzPct val="70000"/>
              <a:buFont typeface="Arial" panose="020B0604020202020204" pitchFamily="34" charset="0"/>
              <a:buChar char="•"/>
              <a:defRPr sz="2232">
                <a:solidFill>
                  <a:schemeClr val="accent1"/>
                </a:solidFill>
              </a:defRPr>
            </a:pPr>
            <a:r>
              <a:rPr lang="fr-FR" dirty="0"/>
              <a:t>L</a:t>
            </a:r>
            <a:r>
              <a:rPr dirty="0"/>
              <a:t>e </a:t>
            </a:r>
            <a:r>
              <a:rPr dirty="0" err="1"/>
              <a:t>grec</a:t>
            </a:r>
            <a:r>
              <a:rPr dirty="0"/>
              <a:t> </a:t>
            </a:r>
            <a:r>
              <a:rPr dirty="0" err="1"/>
              <a:t>moderne</a:t>
            </a:r>
            <a:r>
              <a:rPr dirty="0"/>
              <a:t>, le </a:t>
            </a:r>
            <a:r>
              <a:rPr dirty="0" err="1"/>
              <a:t>japonais</a:t>
            </a:r>
            <a:r>
              <a:rPr dirty="0"/>
              <a:t>, le </a:t>
            </a:r>
            <a:r>
              <a:rPr dirty="0" err="1"/>
              <a:t>néerlandais</a:t>
            </a:r>
            <a:r>
              <a:rPr lang="fr-FR" dirty="0"/>
              <a:t> </a:t>
            </a:r>
            <a:r>
              <a:rPr dirty="0"/>
              <a:t>et le </a:t>
            </a:r>
            <a:r>
              <a:rPr dirty="0" err="1"/>
              <a:t>suédois</a:t>
            </a:r>
            <a:r>
              <a:rPr dirty="0"/>
              <a:t> </a:t>
            </a:r>
            <a:r>
              <a:rPr lang="fr-FR" dirty="0"/>
              <a:t>sont</a:t>
            </a:r>
            <a:r>
              <a:rPr dirty="0"/>
              <a:t> </a:t>
            </a:r>
            <a:r>
              <a:rPr dirty="0" err="1"/>
              <a:t>proposés</a:t>
            </a:r>
            <a:r>
              <a:rPr lang="fr-FR" dirty="0"/>
              <a:t> </a:t>
            </a:r>
            <a:r>
              <a:rPr lang="fr-FR" u="sng" dirty="0"/>
              <a:t>uniquement</a:t>
            </a:r>
            <a:r>
              <a:rPr dirty="0"/>
              <a:t> </a:t>
            </a:r>
            <a:r>
              <a:rPr dirty="0" err="1"/>
              <a:t>en</a:t>
            </a:r>
            <a:r>
              <a:rPr dirty="0"/>
              <a:t> grand </a:t>
            </a:r>
            <a:r>
              <a:rPr dirty="0" err="1"/>
              <a:t>débutant</a:t>
            </a:r>
            <a:r>
              <a:rPr dirty="0"/>
              <a:t> sans </a:t>
            </a:r>
            <a:r>
              <a:rPr dirty="0" err="1"/>
              <a:t>prérequis</a:t>
            </a:r>
            <a:r>
              <a:rPr dirty="0"/>
              <a:t>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189" name="Le contenu de la licence"/>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Le contenu de la licence</a:t>
            </a:r>
          </a:p>
        </p:txBody>
      </p:sp>
      <p:sp>
        <p:nvSpPr>
          <p:cNvPr id="190" name="UE1 : le français ( résumé, culture des langues, argumentation, phonétique )…"/>
          <p:cNvSpPr txBox="1">
            <a:spLocks noGrp="1"/>
          </p:cNvSpPr>
          <p:nvPr>
            <p:ph type="subTitle" idx="1"/>
          </p:nvPr>
        </p:nvSpPr>
        <p:spPr>
          <a:xfrm>
            <a:off x="355600" y="2780105"/>
            <a:ext cx="12293600" cy="4733579"/>
          </a:xfrm>
          <a:prstGeom prst="rect">
            <a:avLst/>
          </a:prstGeom>
        </p:spPr>
        <p:txBody>
          <a:bodyPr>
            <a:normAutofit lnSpcReduction="10000"/>
          </a:bodyPr>
          <a:lstStyle/>
          <a:p>
            <a:pPr marL="342900" indent="-342900">
              <a:buFont typeface="Arial" panose="020B0604020202020204" pitchFamily="34" charset="0"/>
              <a:buChar char="•"/>
              <a:defRPr>
                <a:solidFill>
                  <a:schemeClr val="accent1"/>
                </a:solidFill>
              </a:defRPr>
            </a:pPr>
            <a:r>
              <a:rPr b="1" dirty="0"/>
              <a:t>UE1</a:t>
            </a:r>
            <a:r>
              <a:rPr lang="fr-FR" b="1" dirty="0"/>
              <a:t> (Unité d’Enseignements)</a:t>
            </a:r>
            <a:r>
              <a:rPr dirty="0"/>
              <a:t> : </a:t>
            </a:r>
            <a:r>
              <a:rPr dirty="0" err="1"/>
              <a:t>français</a:t>
            </a:r>
            <a:r>
              <a:rPr dirty="0"/>
              <a:t> (résumé, culture des </a:t>
            </a:r>
            <a:r>
              <a:rPr dirty="0" err="1"/>
              <a:t>langues</a:t>
            </a:r>
            <a:r>
              <a:rPr dirty="0"/>
              <a:t>, argumentation, </a:t>
            </a:r>
            <a:r>
              <a:rPr dirty="0" err="1"/>
              <a:t>phonétique</a:t>
            </a:r>
            <a:r>
              <a:rPr dirty="0"/>
              <a:t>)</a:t>
            </a:r>
            <a:endParaRPr lang="fr-FR" dirty="0"/>
          </a:p>
          <a:p>
            <a:pPr marL="342900" indent="-342900">
              <a:buFont typeface="Arial" panose="020B0604020202020204" pitchFamily="34" charset="0"/>
              <a:buChar char="•"/>
              <a:defRPr>
                <a:solidFill>
                  <a:schemeClr val="accent1"/>
                </a:solidFill>
              </a:defRPr>
            </a:pPr>
            <a:endParaRPr dirty="0"/>
          </a:p>
          <a:p>
            <a:pPr marL="342900" indent="-342900">
              <a:buFont typeface="Arial" panose="020B0604020202020204" pitchFamily="34" charset="0"/>
              <a:buChar char="•"/>
              <a:defRPr>
                <a:solidFill>
                  <a:schemeClr val="accent1"/>
                </a:solidFill>
              </a:defRPr>
            </a:pPr>
            <a:r>
              <a:rPr b="1" dirty="0"/>
              <a:t>UE2</a:t>
            </a:r>
            <a:r>
              <a:rPr dirty="0"/>
              <a:t> : polyvalence, des matières </a:t>
            </a:r>
            <a:r>
              <a:rPr dirty="0" err="1"/>
              <a:t>d’application</a:t>
            </a:r>
            <a:r>
              <a:rPr dirty="0"/>
              <a:t> à </a:t>
            </a:r>
            <a:r>
              <a:rPr dirty="0" err="1"/>
              <a:t>visée</a:t>
            </a:r>
            <a:r>
              <a:rPr dirty="0"/>
              <a:t> </a:t>
            </a:r>
            <a:r>
              <a:rPr dirty="0" err="1"/>
              <a:t>professionnalisante</a:t>
            </a:r>
            <a:r>
              <a:rPr dirty="0"/>
              <a:t> (commerce international, droit, </a:t>
            </a:r>
            <a:r>
              <a:rPr dirty="0" err="1"/>
              <a:t>économie</a:t>
            </a:r>
            <a:r>
              <a:rPr dirty="0"/>
              <a:t>, gestion, institutions </a:t>
            </a:r>
            <a:r>
              <a:rPr dirty="0" err="1"/>
              <a:t>européennes</a:t>
            </a:r>
            <a:r>
              <a:rPr dirty="0"/>
              <a:t>)</a:t>
            </a:r>
            <a:endParaRPr lang="fr-FR" dirty="0"/>
          </a:p>
          <a:p>
            <a:pPr marL="342900" indent="-342900">
              <a:buFont typeface="Arial" panose="020B0604020202020204" pitchFamily="34" charset="0"/>
              <a:buChar char="•"/>
              <a:defRPr>
                <a:solidFill>
                  <a:schemeClr val="accent1"/>
                </a:solidFill>
              </a:defRPr>
            </a:pPr>
            <a:endParaRPr dirty="0"/>
          </a:p>
          <a:p>
            <a:pPr marL="342900" indent="-342900">
              <a:buFont typeface="Arial" panose="020B0604020202020204" pitchFamily="34" charset="0"/>
              <a:buChar char="•"/>
              <a:defRPr>
                <a:solidFill>
                  <a:schemeClr val="accent1"/>
                </a:solidFill>
              </a:defRPr>
            </a:pPr>
            <a:r>
              <a:rPr b="1" dirty="0"/>
              <a:t>UE3/UE4</a:t>
            </a:r>
            <a:r>
              <a:rPr dirty="0"/>
              <a:t> : 2 </a:t>
            </a:r>
            <a:r>
              <a:rPr dirty="0" err="1"/>
              <a:t>langues</a:t>
            </a:r>
            <a:r>
              <a:rPr dirty="0"/>
              <a:t> </a:t>
            </a:r>
            <a:r>
              <a:rPr dirty="0" err="1"/>
              <a:t>vivantes</a:t>
            </a:r>
            <a:r>
              <a:rPr dirty="0"/>
              <a:t> </a:t>
            </a:r>
            <a:r>
              <a:rPr dirty="0" err="1"/>
              <a:t>dites</a:t>
            </a:r>
            <a:r>
              <a:rPr dirty="0"/>
              <a:t> « majeures » (oral, </a:t>
            </a:r>
            <a:r>
              <a:rPr dirty="0" err="1"/>
              <a:t>écrit</a:t>
            </a:r>
            <a:r>
              <a:rPr dirty="0"/>
              <a:t>, </a:t>
            </a:r>
            <a:r>
              <a:rPr dirty="0" err="1"/>
              <a:t>civilisation</a:t>
            </a:r>
            <a:r>
              <a:rPr dirty="0"/>
              <a:t>, </a:t>
            </a:r>
            <a:r>
              <a:rPr dirty="0" err="1"/>
              <a:t>presse</a:t>
            </a:r>
            <a:r>
              <a:rPr dirty="0"/>
              <a:t>, </a:t>
            </a:r>
            <a:r>
              <a:rPr dirty="0" err="1"/>
              <a:t>grammaire</a:t>
            </a:r>
            <a:r>
              <a:rPr dirty="0"/>
              <a:t>) </a:t>
            </a:r>
            <a:endParaRPr lang="fr-FR" dirty="0"/>
          </a:p>
          <a:p>
            <a:pPr marL="342900" indent="-342900">
              <a:buFont typeface="Arial" panose="020B0604020202020204" pitchFamily="34" charset="0"/>
              <a:buChar char="•"/>
              <a:defRPr>
                <a:solidFill>
                  <a:schemeClr val="accent1"/>
                </a:solidFill>
              </a:defRPr>
            </a:pPr>
            <a:endParaRPr dirty="0"/>
          </a:p>
          <a:p>
            <a:pPr marL="342900" indent="-342900">
              <a:buFont typeface="Arial" panose="020B0604020202020204" pitchFamily="34" charset="0"/>
              <a:buChar char="•"/>
              <a:defRPr>
                <a:solidFill>
                  <a:schemeClr val="accent1"/>
                </a:solidFill>
              </a:defRPr>
            </a:pPr>
            <a:r>
              <a:rPr b="1" dirty="0"/>
              <a:t>UE5</a:t>
            </a:r>
            <a:r>
              <a:rPr dirty="0"/>
              <a:t> : </a:t>
            </a:r>
            <a:r>
              <a:rPr lang="fr-FR" dirty="0"/>
              <a:t>option (éventuellement </a:t>
            </a:r>
            <a:r>
              <a:rPr dirty="0" err="1"/>
              <a:t>une</a:t>
            </a:r>
            <a:r>
              <a:rPr dirty="0"/>
              <a:t> 3ème langue</a:t>
            </a:r>
            <a:r>
              <a:rPr lang="fr-FR" dirty="0"/>
              <a:t> + large éventail dans plusieurs départements)</a:t>
            </a:r>
            <a:r>
              <a:rPr dirty="0"/>
              <a: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193" name="Les avantages de la licence LEA de Strasbourg"/>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Les avantages de la licence LEA de Strasbourg</a:t>
            </a:r>
          </a:p>
        </p:txBody>
      </p:sp>
      <p:sp>
        <p:nvSpPr>
          <p:cNvPr id="194" name="Diversité linguistique :…"/>
          <p:cNvSpPr txBox="1">
            <a:spLocks noGrp="1"/>
          </p:cNvSpPr>
          <p:nvPr>
            <p:ph type="subTitle" idx="1"/>
          </p:nvPr>
        </p:nvSpPr>
        <p:spPr>
          <a:xfrm>
            <a:off x="355600" y="1546171"/>
            <a:ext cx="12293600" cy="9248379"/>
          </a:xfrm>
          <a:prstGeom prst="rect">
            <a:avLst/>
          </a:prstGeom>
        </p:spPr>
        <p:txBody>
          <a:bodyPr/>
          <a:lstStyle/>
          <a:p>
            <a:pPr>
              <a:buSzPct val="45000"/>
              <a:defRPr>
                <a:solidFill>
                  <a:schemeClr val="accent1"/>
                </a:solidFill>
              </a:defRPr>
            </a:pPr>
            <a:endParaRPr lang="fr-FR" dirty="0"/>
          </a:p>
          <a:p>
            <a:pPr>
              <a:buSzPct val="45000"/>
              <a:defRPr>
                <a:solidFill>
                  <a:schemeClr val="accent1"/>
                </a:solidFill>
              </a:defRPr>
            </a:pPr>
            <a:endParaRPr dirty="0"/>
          </a:p>
          <a:p>
            <a:pPr marL="320842" indent="-320842">
              <a:buSzPct val="45000"/>
              <a:buBlip>
                <a:blip r:embed="rId2"/>
              </a:buBlip>
              <a:defRPr>
                <a:solidFill>
                  <a:schemeClr val="accent1">
                    <a:hueOff val="228644"/>
                    <a:lumOff val="-9058"/>
                  </a:schemeClr>
                </a:solidFill>
              </a:defRPr>
            </a:pPr>
            <a:r>
              <a:rPr dirty="0" err="1">
                <a:solidFill>
                  <a:schemeClr val="accent1"/>
                </a:solidFill>
              </a:rPr>
              <a:t>Diversité</a:t>
            </a:r>
            <a:r>
              <a:rPr dirty="0">
                <a:solidFill>
                  <a:schemeClr val="accent1"/>
                </a:solidFill>
              </a:rPr>
              <a:t> </a:t>
            </a:r>
            <a:r>
              <a:rPr dirty="0" err="1">
                <a:solidFill>
                  <a:schemeClr val="accent1"/>
                </a:solidFill>
              </a:rPr>
              <a:t>linguistique</a:t>
            </a:r>
            <a:r>
              <a:rPr dirty="0">
                <a:solidFill>
                  <a:schemeClr val="accent1"/>
                </a:solidFill>
              </a:rPr>
              <a:t> :</a:t>
            </a:r>
          </a:p>
          <a:p>
            <a:pPr>
              <a:defRPr>
                <a:solidFill>
                  <a:schemeClr val="accent1"/>
                </a:solidFill>
              </a:defRPr>
            </a:pPr>
            <a:r>
              <a:rPr lang="fr-FR" b="1" dirty="0">
                <a:solidFill>
                  <a:schemeClr val="accent1"/>
                </a:solidFill>
              </a:rPr>
              <a:t>9</a:t>
            </a:r>
            <a:r>
              <a:rPr lang="fr-FR" dirty="0">
                <a:solidFill>
                  <a:schemeClr val="accent1"/>
                </a:solidFill>
              </a:rPr>
              <a:t> langues proposées (</a:t>
            </a:r>
            <a:r>
              <a:rPr lang="fr-FR" b="1" dirty="0">
                <a:solidFill>
                  <a:schemeClr val="accent1"/>
                </a:solidFill>
              </a:rPr>
              <a:t>16</a:t>
            </a:r>
            <a:r>
              <a:rPr lang="fr-FR" dirty="0">
                <a:solidFill>
                  <a:schemeClr val="accent1"/>
                </a:solidFill>
              </a:rPr>
              <a:t> combinaisons différentes)</a:t>
            </a:r>
            <a:endParaRPr dirty="0">
              <a:solidFill>
                <a:schemeClr val="accent1"/>
              </a:solidFill>
            </a:endParaRPr>
          </a:p>
          <a:p>
            <a:pPr>
              <a:defRPr sz="2000">
                <a:solidFill>
                  <a:schemeClr val="accent1"/>
                </a:solidFill>
              </a:defRPr>
            </a:pPr>
            <a:endParaRPr dirty="0">
              <a:solidFill>
                <a:schemeClr val="accent1"/>
              </a:solidFill>
            </a:endParaRPr>
          </a:p>
          <a:p>
            <a:pPr marL="320842" indent="-320842">
              <a:buSzPct val="45000"/>
              <a:buBlip>
                <a:blip r:embed="rId2"/>
              </a:buBlip>
              <a:defRPr>
                <a:solidFill>
                  <a:schemeClr val="accent1">
                    <a:hueOff val="228644"/>
                    <a:lumOff val="-9058"/>
                  </a:schemeClr>
                </a:solidFill>
              </a:defRPr>
            </a:pPr>
            <a:r>
              <a:rPr dirty="0" err="1">
                <a:solidFill>
                  <a:schemeClr val="accent1"/>
                </a:solidFill>
              </a:rPr>
              <a:t>Multiplicité</a:t>
            </a:r>
            <a:r>
              <a:rPr dirty="0">
                <a:solidFill>
                  <a:schemeClr val="accent1"/>
                </a:solidFill>
              </a:rPr>
              <a:t> et </a:t>
            </a:r>
            <a:r>
              <a:rPr dirty="0" err="1">
                <a:solidFill>
                  <a:schemeClr val="accent1"/>
                </a:solidFill>
              </a:rPr>
              <a:t>dynamisme</a:t>
            </a:r>
            <a:r>
              <a:rPr dirty="0">
                <a:solidFill>
                  <a:schemeClr val="accent1"/>
                </a:solidFill>
              </a:rPr>
              <a:t> des </a:t>
            </a:r>
            <a:r>
              <a:rPr dirty="0" err="1">
                <a:solidFill>
                  <a:schemeClr val="accent1"/>
                </a:solidFill>
              </a:rPr>
              <a:t>mobilités</a:t>
            </a:r>
            <a:r>
              <a:rPr dirty="0">
                <a:solidFill>
                  <a:schemeClr val="accent1"/>
                </a:solidFill>
              </a:rPr>
              <a:t> </a:t>
            </a:r>
            <a:r>
              <a:rPr dirty="0" err="1">
                <a:solidFill>
                  <a:schemeClr val="accent1"/>
                </a:solidFill>
              </a:rPr>
              <a:t>étudiant</a:t>
            </a:r>
            <a:r>
              <a:rPr lang="fr-FR" dirty="0">
                <a:solidFill>
                  <a:schemeClr val="accent1"/>
                </a:solidFill>
              </a:rPr>
              <a:t>e</a:t>
            </a:r>
            <a:r>
              <a:rPr dirty="0">
                <a:solidFill>
                  <a:schemeClr val="accent1"/>
                </a:solidFill>
              </a:rPr>
              <a:t>s : </a:t>
            </a:r>
          </a:p>
          <a:p>
            <a:pPr>
              <a:defRPr>
                <a:solidFill>
                  <a:schemeClr val="accent1"/>
                </a:solidFill>
              </a:defRPr>
            </a:pPr>
            <a:r>
              <a:rPr lang="fr-FR" dirty="0">
                <a:solidFill>
                  <a:schemeClr val="accent1"/>
                </a:solidFill>
              </a:rPr>
              <a:t>	- </a:t>
            </a:r>
            <a:r>
              <a:rPr dirty="0" err="1">
                <a:solidFill>
                  <a:schemeClr val="accent1"/>
                </a:solidFill>
              </a:rPr>
              <a:t>Nombreuses</a:t>
            </a:r>
            <a:r>
              <a:rPr dirty="0">
                <a:solidFill>
                  <a:schemeClr val="accent1"/>
                </a:solidFill>
              </a:rPr>
              <a:t> destinations dans le monde </a:t>
            </a:r>
            <a:r>
              <a:rPr lang="fr-FR" dirty="0">
                <a:solidFill>
                  <a:schemeClr val="accent1"/>
                </a:solidFill>
              </a:rPr>
              <a:t>: Europe, Japon, USA, Canada, Australie, etc…</a:t>
            </a:r>
            <a:endParaRPr dirty="0">
              <a:solidFill>
                <a:schemeClr val="accent1"/>
              </a:solidFill>
            </a:endParaRPr>
          </a:p>
          <a:p>
            <a:pPr>
              <a:defRPr>
                <a:solidFill>
                  <a:schemeClr val="accent1"/>
                </a:solidFill>
              </a:defRPr>
            </a:pPr>
            <a:r>
              <a:rPr lang="fr-FR" dirty="0">
                <a:solidFill>
                  <a:schemeClr val="accent1"/>
                </a:solidFill>
              </a:rPr>
              <a:t>	- </a:t>
            </a:r>
            <a:r>
              <a:rPr dirty="0">
                <a:solidFill>
                  <a:schemeClr val="accent1"/>
                </a:solidFill>
              </a:rPr>
              <a:t>1/3 de</a:t>
            </a:r>
            <a:r>
              <a:rPr lang="fr-FR" dirty="0">
                <a:solidFill>
                  <a:schemeClr val="accent1"/>
                </a:solidFill>
              </a:rPr>
              <a:t>s étudiants en troisième année</a:t>
            </a:r>
            <a:r>
              <a:rPr dirty="0">
                <a:solidFill>
                  <a:schemeClr val="accent1"/>
                </a:solidFill>
              </a:rPr>
              <a:t> accompli</a:t>
            </a:r>
            <a:r>
              <a:rPr lang="fr-FR" dirty="0" err="1">
                <a:solidFill>
                  <a:schemeClr val="accent1"/>
                </a:solidFill>
              </a:rPr>
              <a:t>ssent</a:t>
            </a:r>
            <a:r>
              <a:rPr dirty="0">
                <a:solidFill>
                  <a:schemeClr val="accent1"/>
                </a:solidFill>
              </a:rPr>
              <a:t> </a:t>
            </a:r>
            <a:r>
              <a:rPr lang="fr-FR" dirty="0">
                <a:solidFill>
                  <a:schemeClr val="accent1"/>
                </a:solidFill>
              </a:rPr>
              <a:t>leur</a:t>
            </a:r>
            <a:r>
              <a:rPr dirty="0">
                <a:solidFill>
                  <a:schemeClr val="accent1"/>
                </a:solidFill>
              </a:rPr>
              <a:t> </a:t>
            </a:r>
            <a:r>
              <a:rPr dirty="0" err="1">
                <a:solidFill>
                  <a:schemeClr val="accent1"/>
                </a:solidFill>
              </a:rPr>
              <a:t>année</a:t>
            </a:r>
            <a:r>
              <a:rPr dirty="0">
                <a:solidFill>
                  <a:schemeClr val="accent1"/>
                </a:solidFill>
              </a:rPr>
              <a:t> à </a:t>
            </a:r>
            <a:r>
              <a:rPr dirty="0" err="1">
                <a:solidFill>
                  <a:schemeClr val="accent1"/>
                </a:solidFill>
              </a:rPr>
              <a:t>l’étranger</a:t>
            </a:r>
            <a:r>
              <a:rPr dirty="0">
                <a:solidFill>
                  <a:schemeClr val="accent1"/>
                </a:solidFill>
              </a:rPr>
              <a:t> </a:t>
            </a:r>
            <a:endParaRPr lang="fr-FR" dirty="0">
              <a:solidFill>
                <a:schemeClr val="accent1"/>
              </a:solidFill>
            </a:endParaRPr>
          </a:p>
          <a:p>
            <a:pPr>
              <a:defRPr>
                <a:solidFill>
                  <a:schemeClr val="accent1"/>
                </a:solidFill>
              </a:defRPr>
            </a:pPr>
            <a:endParaRPr dirty="0">
              <a:solidFill>
                <a:schemeClr val="accent1"/>
              </a:solidFill>
            </a:endParaRPr>
          </a:p>
          <a:p>
            <a:pPr marL="320842" indent="-320842">
              <a:buSzPct val="45000"/>
              <a:buBlip>
                <a:blip r:embed="rId2"/>
              </a:buBlip>
              <a:defRPr>
                <a:solidFill>
                  <a:schemeClr val="accent1">
                    <a:hueOff val="228644"/>
                    <a:lumOff val="-9058"/>
                  </a:schemeClr>
                </a:solidFill>
              </a:defRPr>
            </a:pPr>
            <a:r>
              <a:rPr dirty="0">
                <a:solidFill>
                  <a:schemeClr val="accent1"/>
                </a:solidFill>
              </a:rPr>
              <a:t>Stage de minimum 6 </a:t>
            </a:r>
            <a:r>
              <a:rPr dirty="0" err="1">
                <a:solidFill>
                  <a:schemeClr val="accent1"/>
                </a:solidFill>
              </a:rPr>
              <a:t>semaines</a:t>
            </a:r>
            <a:r>
              <a:rPr dirty="0">
                <a:solidFill>
                  <a:schemeClr val="accent1"/>
                </a:solidFill>
              </a:rPr>
              <a:t> </a:t>
            </a:r>
            <a:r>
              <a:rPr dirty="0" err="1">
                <a:solidFill>
                  <a:schemeClr val="accent1"/>
                </a:solidFill>
              </a:rPr>
              <a:t>en</a:t>
            </a:r>
            <a:r>
              <a:rPr dirty="0">
                <a:solidFill>
                  <a:schemeClr val="accent1"/>
                </a:solidFill>
              </a:rPr>
              <a:t> L3 : </a:t>
            </a:r>
          </a:p>
          <a:p>
            <a:pPr>
              <a:defRPr>
                <a:solidFill>
                  <a:schemeClr val="accent1"/>
                </a:solidFill>
              </a:defRPr>
            </a:pPr>
            <a:r>
              <a:rPr lang="fr-FR" dirty="0">
                <a:solidFill>
                  <a:schemeClr val="accent1"/>
                </a:solidFill>
              </a:rPr>
              <a:t>	- </a:t>
            </a:r>
            <a:r>
              <a:rPr dirty="0" err="1">
                <a:solidFill>
                  <a:schemeClr val="accent1"/>
                </a:solidFill>
              </a:rPr>
              <a:t>En</a:t>
            </a:r>
            <a:r>
              <a:rPr dirty="0">
                <a:solidFill>
                  <a:schemeClr val="accent1"/>
                </a:solidFill>
              </a:rPr>
              <a:t> accord avec le </a:t>
            </a:r>
            <a:r>
              <a:rPr dirty="0" err="1">
                <a:solidFill>
                  <a:schemeClr val="accent1"/>
                </a:solidFill>
              </a:rPr>
              <a:t>projet</a:t>
            </a:r>
            <a:r>
              <a:rPr dirty="0">
                <a:solidFill>
                  <a:schemeClr val="accent1"/>
                </a:solidFill>
              </a:rPr>
              <a:t> </a:t>
            </a:r>
            <a:r>
              <a:rPr dirty="0" err="1">
                <a:solidFill>
                  <a:schemeClr val="accent1"/>
                </a:solidFill>
              </a:rPr>
              <a:t>d’études</a:t>
            </a:r>
            <a:r>
              <a:rPr dirty="0">
                <a:solidFill>
                  <a:schemeClr val="accent1"/>
                </a:solidFill>
              </a:rPr>
              <a:t>/</a:t>
            </a:r>
            <a:r>
              <a:rPr dirty="0" err="1">
                <a:solidFill>
                  <a:schemeClr val="accent1"/>
                </a:solidFill>
              </a:rPr>
              <a:t>professionnel</a:t>
            </a:r>
            <a:endParaRPr dirty="0">
              <a:solidFill>
                <a:schemeClr val="accent1"/>
              </a:solidFill>
            </a:endParaRPr>
          </a:p>
          <a:p>
            <a:pPr>
              <a:defRPr>
                <a:solidFill>
                  <a:schemeClr val="accent1"/>
                </a:solidFill>
              </a:defRPr>
            </a:pPr>
            <a:r>
              <a:rPr lang="fr-FR" dirty="0">
                <a:solidFill>
                  <a:schemeClr val="accent1"/>
                </a:solidFill>
              </a:rPr>
              <a:t>	- </a:t>
            </a:r>
            <a:r>
              <a:rPr dirty="0" err="1">
                <a:solidFill>
                  <a:schemeClr val="accent1"/>
                </a:solidFill>
              </a:rPr>
              <a:t>En</a:t>
            </a:r>
            <a:r>
              <a:rPr dirty="0">
                <a:solidFill>
                  <a:schemeClr val="accent1"/>
                </a:solidFill>
              </a:rPr>
              <a:t> </a:t>
            </a:r>
            <a:r>
              <a:rPr dirty="0" err="1">
                <a:solidFill>
                  <a:schemeClr val="accent1"/>
                </a:solidFill>
              </a:rPr>
              <a:t>cohérence</a:t>
            </a:r>
            <a:r>
              <a:rPr dirty="0">
                <a:solidFill>
                  <a:schemeClr val="accent1"/>
                </a:solidFill>
              </a:rPr>
              <a:t> avec la formation</a:t>
            </a:r>
          </a:p>
          <a:p>
            <a:pPr>
              <a:defRPr>
                <a:solidFill>
                  <a:schemeClr val="accent1"/>
                </a:solidFill>
              </a:defRPr>
            </a:pPr>
            <a:r>
              <a:rPr lang="fr-FR" dirty="0">
                <a:solidFill>
                  <a:schemeClr val="accent1"/>
                </a:solidFill>
              </a:rPr>
              <a:t>	- </a:t>
            </a:r>
            <a:r>
              <a:rPr dirty="0" err="1">
                <a:solidFill>
                  <a:schemeClr val="accent1"/>
                </a:solidFill>
              </a:rPr>
              <a:t>Utilisation</a:t>
            </a:r>
            <a:r>
              <a:rPr dirty="0">
                <a:solidFill>
                  <a:schemeClr val="accent1"/>
                </a:solidFill>
              </a:rPr>
              <a:t> </a:t>
            </a:r>
            <a:r>
              <a:rPr dirty="0" err="1">
                <a:solidFill>
                  <a:schemeClr val="accent1"/>
                </a:solidFill>
              </a:rPr>
              <a:t>pratique</a:t>
            </a:r>
            <a:r>
              <a:rPr dirty="0">
                <a:solidFill>
                  <a:schemeClr val="accent1"/>
                </a:solidFill>
              </a:rPr>
              <a:t> des </a:t>
            </a:r>
            <a:r>
              <a:rPr dirty="0" err="1">
                <a:solidFill>
                  <a:schemeClr val="accent1"/>
                </a:solidFill>
              </a:rPr>
              <a:t>langues</a:t>
            </a:r>
            <a:r>
              <a:rPr dirty="0">
                <a:solidFill>
                  <a:schemeClr val="accent1"/>
                </a:solidFill>
              </a:rPr>
              <a:t> de travail de </a:t>
            </a:r>
            <a:r>
              <a:rPr dirty="0" err="1">
                <a:solidFill>
                  <a:schemeClr val="accent1"/>
                </a:solidFill>
              </a:rPr>
              <a:t>l’étudiant</a:t>
            </a:r>
            <a:endParaRPr dirty="0">
              <a:solidFill>
                <a:schemeClr val="accent1"/>
              </a:solidFill>
            </a:endParaRPr>
          </a:p>
          <a:p>
            <a:pPr>
              <a:spcBef>
                <a:spcPts val="4200"/>
              </a:spcBef>
              <a:defRPr sz="3800">
                <a:solidFill>
                  <a:schemeClr val="accent1"/>
                </a:solidFill>
              </a:defRPr>
            </a:pP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197" name="Les avantages de la licence LEA de Strasbourg"/>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Les avantages de la licence LEA de Strasbourg</a:t>
            </a:r>
          </a:p>
        </p:txBody>
      </p:sp>
      <p:sp>
        <p:nvSpPr>
          <p:cNvPr id="198" name="Ouverture au monde professionnel :…"/>
          <p:cNvSpPr txBox="1">
            <a:spLocks noGrp="1"/>
          </p:cNvSpPr>
          <p:nvPr>
            <p:ph type="subTitle" idx="1"/>
          </p:nvPr>
        </p:nvSpPr>
        <p:spPr>
          <a:xfrm>
            <a:off x="355600" y="1626914"/>
            <a:ext cx="12546208" cy="8346277"/>
          </a:xfrm>
          <a:prstGeom prst="rect">
            <a:avLst/>
          </a:prstGeom>
        </p:spPr>
        <p:txBody>
          <a:bodyPr/>
          <a:lstStyle/>
          <a:p>
            <a:endParaRPr dirty="0">
              <a:solidFill>
                <a:schemeClr val="accent1"/>
              </a:solidFill>
            </a:endParaRPr>
          </a:p>
          <a:p>
            <a:pPr marL="342900" indent="-342900">
              <a:buSzPct val="45000"/>
              <a:buFont typeface="Arial" panose="020B0604020202020204" pitchFamily="34" charset="0"/>
              <a:buChar char="•"/>
              <a:defRPr>
                <a:solidFill>
                  <a:schemeClr val="accent1">
                    <a:hueOff val="228644"/>
                    <a:lumOff val="-9058"/>
                  </a:schemeClr>
                </a:solidFill>
              </a:defRPr>
            </a:pPr>
            <a:r>
              <a:rPr dirty="0" err="1">
                <a:solidFill>
                  <a:schemeClr val="accent1"/>
                </a:solidFill>
              </a:rPr>
              <a:t>Ouverture</a:t>
            </a:r>
            <a:r>
              <a:rPr dirty="0">
                <a:solidFill>
                  <a:schemeClr val="accent1"/>
                </a:solidFill>
              </a:rPr>
              <a:t> au monde </a:t>
            </a:r>
            <a:r>
              <a:rPr dirty="0" err="1">
                <a:solidFill>
                  <a:schemeClr val="accent1"/>
                </a:solidFill>
              </a:rPr>
              <a:t>professionnel</a:t>
            </a:r>
            <a:r>
              <a:rPr dirty="0">
                <a:solidFill>
                  <a:schemeClr val="accent1"/>
                </a:solidFill>
              </a:rPr>
              <a:t> :</a:t>
            </a:r>
          </a:p>
          <a:p>
            <a:pPr>
              <a:defRPr>
                <a:solidFill>
                  <a:schemeClr val="accent1"/>
                </a:solidFill>
              </a:defRPr>
            </a:pPr>
            <a:r>
              <a:rPr lang="fr-FR" dirty="0">
                <a:solidFill>
                  <a:schemeClr val="accent1"/>
                </a:solidFill>
              </a:rPr>
              <a:t>A</a:t>
            </a:r>
            <a:r>
              <a:rPr dirty="0" err="1">
                <a:solidFill>
                  <a:schemeClr val="accent1"/>
                </a:solidFill>
              </a:rPr>
              <a:t>teliers</a:t>
            </a:r>
            <a:r>
              <a:rPr lang="fr-FR" dirty="0">
                <a:solidFill>
                  <a:schemeClr val="accent1"/>
                </a:solidFill>
              </a:rPr>
              <a:t> de</a:t>
            </a:r>
            <a:r>
              <a:rPr dirty="0">
                <a:solidFill>
                  <a:schemeClr val="accent1"/>
                </a:solidFill>
              </a:rPr>
              <a:t> P</a:t>
            </a:r>
            <a:r>
              <a:rPr lang="fr-FR" dirty="0" err="1">
                <a:solidFill>
                  <a:schemeClr val="accent1"/>
                </a:solidFill>
              </a:rPr>
              <a:t>rojet</a:t>
            </a:r>
            <a:r>
              <a:rPr lang="fr-FR" dirty="0">
                <a:solidFill>
                  <a:schemeClr val="accent1"/>
                </a:solidFill>
              </a:rPr>
              <a:t> </a:t>
            </a:r>
            <a:r>
              <a:rPr dirty="0">
                <a:solidFill>
                  <a:schemeClr val="accent1"/>
                </a:solidFill>
              </a:rPr>
              <a:t>P</a:t>
            </a:r>
            <a:r>
              <a:rPr lang="fr-FR" dirty="0" err="1">
                <a:solidFill>
                  <a:schemeClr val="accent1"/>
                </a:solidFill>
              </a:rPr>
              <a:t>ersonnel</a:t>
            </a:r>
            <a:r>
              <a:rPr lang="fr-FR" dirty="0">
                <a:solidFill>
                  <a:schemeClr val="accent1"/>
                </a:solidFill>
              </a:rPr>
              <a:t> et </a:t>
            </a:r>
            <a:r>
              <a:rPr dirty="0">
                <a:solidFill>
                  <a:schemeClr val="accent1"/>
                </a:solidFill>
              </a:rPr>
              <a:t>P</a:t>
            </a:r>
            <a:r>
              <a:rPr lang="fr-FR" dirty="0" err="1">
                <a:solidFill>
                  <a:schemeClr val="accent1"/>
                </a:solidFill>
              </a:rPr>
              <a:t>rofessionnel</a:t>
            </a:r>
            <a:r>
              <a:rPr dirty="0">
                <a:solidFill>
                  <a:schemeClr val="accent1"/>
                </a:solidFill>
              </a:rPr>
              <a:t>, </a:t>
            </a:r>
            <a:r>
              <a:rPr dirty="0" err="1">
                <a:solidFill>
                  <a:schemeClr val="accent1"/>
                </a:solidFill>
              </a:rPr>
              <a:t>conférences</a:t>
            </a:r>
            <a:r>
              <a:rPr dirty="0">
                <a:solidFill>
                  <a:schemeClr val="accent1"/>
                </a:solidFill>
              </a:rPr>
              <a:t> </a:t>
            </a:r>
            <a:r>
              <a:rPr lang="fr-FR" dirty="0">
                <a:solidFill>
                  <a:schemeClr val="accent1"/>
                </a:solidFill>
              </a:rPr>
              <a:t>d’acteurs du monde professionnel</a:t>
            </a:r>
            <a:r>
              <a:rPr dirty="0">
                <a:solidFill>
                  <a:schemeClr val="accent1"/>
                </a:solidFill>
              </a:rPr>
              <a:t>, option </a:t>
            </a:r>
            <a:r>
              <a:rPr lang="fr-FR" dirty="0" err="1">
                <a:solidFill>
                  <a:schemeClr val="accent1"/>
                </a:solidFill>
              </a:rPr>
              <a:t>jouranslisme</a:t>
            </a:r>
            <a:r>
              <a:rPr dirty="0">
                <a:solidFill>
                  <a:schemeClr val="accent1"/>
                </a:solidFill>
              </a:rPr>
              <a:t>,</a:t>
            </a:r>
            <a:r>
              <a:rPr lang="fr-FR" dirty="0">
                <a:solidFill>
                  <a:schemeClr val="accent1"/>
                </a:solidFill>
              </a:rPr>
              <a:t> enseignement du </a:t>
            </a:r>
            <a:r>
              <a:rPr dirty="0">
                <a:solidFill>
                  <a:schemeClr val="accent1"/>
                </a:solidFill>
              </a:rPr>
              <a:t>F</a:t>
            </a:r>
            <a:r>
              <a:rPr lang="fr-FR" dirty="0" err="1">
                <a:solidFill>
                  <a:schemeClr val="accent1"/>
                </a:solidFill>
              </a:rPr>
              <a:t>rançais</a:t>
            </a:r>
            <a:r>
              <a:rPr lang="fr-FR" dirty="0">
                <a:solidFill>
                  <a:schemeClr val="accent1"/>
                </a:solidFill>
              </a:rPr>
              <a:t> </a:t>
            </a:r>
            <a:r>
              <a:rPr dirty="0">
                <a:solidFill>
                  <a:schemeClr val="accent1"/>
                </a:solidFill>
              </a:rPr>
              <a:t>L</a:t>
            </a:r>
            <a:r>
              <a:rPr lang="fr-FR" dirty="0" err="1">
                <a:solidFill>
                  <a:schemeClr val="accent1"/>
                </a:solidFill>
              </a:rPr>
              <a:t>angue</a:t>
            </a:r>
            <a:r>
              <a:rPr lang="fr-FR" dirty="0">
                <a:solidFill>
                  <a:schemeClr val="accent1"/>
                </a:solidFill>
              </a:rPr>
              <a:t> </a:t>
            </a:r>
            <a:r>
              <a:rPr dirty="0">
                <a:solidFill>
                  <a:schemeClr val="accent1"/>
                </a:solidFill>
              </a:rPr>
              <a:t>E</a:t>
            </a:r>
            <a:r>
              <a:rPr lang="fr-FR" dirty="0" err="1">
                <a:solidFill>
                  <a:schemeClr val="accent1"/>
                </a:solidFill>
              </a:rPr>
              <a:t>trangère</a:t>
            </a:r>
            <a:r>
              <a:rPr dirty="0">
                <a:solidFill>
                  <a:schemeClr val="accent1"/>
                </a:solidFill>
              </a:rPr>
              <a:t>, stages </a:t>
            </a:r>
            <a:r>
              <a:rPr dirty="0" err="1">
                <a:solidFill>
                  <a:schemeClr val="accent1"/>
                </a:solidFill>
              </a:rPr>
              <a:t>volontaires</a:t>
            </a:r>
            <a:r>
              <a:rPr dirty="0">
                <a:solidFill>
                  <a:schemeClr val="accent1"/>
                </a:solidFill>
              </a:rPr>
              <a:t> </a:t>
            </a:r>
            <a:r>
              <a:rPr dirty="0" err="1">
                <a:solidFill>
                  <a:schemeClr val="accent1"/>
                </a:solidFill>
              </a:rPr>
              <a:t>en</a:t>
            </a:r>
            <a:r>
              <a:rPr dirty="0">
                <a:solidFill>
                  <a:schemeClr val="accent1"/>
                </a:solidFill>
              </a:rPr>
              <a:t> L1 et L2, stage long </a:t>
            </a:r>
            <a:r>
              <a:rPr dirty="0" err="1">
                <a:solidFill>
                  <a:schemeClr val="accent1"/>
                </a:solidFill>
              </a:rPr>
              <a:t>obligatoire</a:t>
            </a:r>
            <a:r>
              <a:rPr dirty="0">
                <a:solidFill>
                  <a:schemeClr val="accent1"/>
                </a:solidFill>
              </a:rPr>
              <a:t> au dernier </a:t>
            </a:r>
            <a:r>
              <a:rPr dirty="0" err="1">
                <a:solidFill>
                  <a:schemeClr val="accent1"/>
                </a:solidFill>
              </a:rPr>
              <a:t>semestre</a:t>
            </a:r>
            <a:endParaRPr dirty="0">
              <a:solidFill>
                <a:schemeClr val="accent1"/>
              </a:solidFill>
            </a:endParaRPr>
          </a:p>
          <a:p>
            <a:pPr>
              <a:defRPr>
                <a:solidFill>
                  <a:schemeClr val="accent1"/>
                </a:solidFill>
              </a:defRPr>
            </a:pPr>
            <a:endParaRPr dirty="0">
              <a:solidFill>
                <a:schemeClr val="accent1"/>
              </a:solidFill>
            </a:endParaRPr>
          </a:p>
          <a:p>
            <a:pPr marL="342900" indent="-342900">
              <a:buSzPct val="100000"/>
              <a:buFont typeface="Arial" panose="020B0604020202020204" pitchFamily="34" charset="0"/>
              <a:buChar char="•"/>
              <a:defRPr>
                <a:solidFill>
                  <a:schemeClr val="accent1"/>
                </a:solidFill>
              </a:defRPr>
            </a:pPr>
            <a:r>
              <a:rPr dirty="0" err="1">
                <a:solidFill>
                  <a:schemeClr val="accent1"/>
                </a:solidFill>
              </a:rPr>
              <a:t>Variété</a:t>
            </a:r>
            <a:r>
              <a:rPr dirty="0">
                <a:solidFill>
                  <a:schemeClr val="accent1"/>
                </a:solidFill>
              </a:rPr>
              <a:t> des </a:t>
            </a:r>
            <a:r>
              <a:rPr dirty="0" err="1">
                <a:solidFill>
                  <a:schemeClr val="accent1"/>
                </a:solidFill>
              </a:rPr>
              <a:t>cours</a:t>
            </a:r>
            <a:r>
              <a:rPr dirty="0">
                <a:solidFill>
                  <a:schemeClr val="accent1"/>
                </a:solidFill>
              </a:rPr>
              <a:t> :</a:t>
            </a:r>
            <a:r>
              <a:rPr lang="fr-FR" dirty="0">
                <a:solidFill>
                  <a:schemeClr val="accent1"/>
                </a:solidFill>
              </a:rPr>
              <a:t> </a:t>
            </a:r>
            <a:r>
              <a:rPr dirty="0" err="1">
                <a:solidFill>
                  <a:schemeClr val="accent1"/>
                </a:solidFill>
              </a:rPr>
              <a:t>ouverture</a:t>
            </a:r>
            <a:r>
              <a:rPr dirty="0">
                <a:solidFill>
                  <a:schemeClr val="accent1"/>
                </a:solidFill>
              </a:rPr>
              <a:t> aux </a:t>
            </a:r>
            <a:r>
              <a:rPr dirty="0" err="1">
                <a:solidFill>
                  <a:schemeClr val="accent1"/>
                </a:solidFill>
              </a:rPr>
              <a:t>domaines</a:t>
            </a:r>
            <a:r>
              <a:rPr dirty="0">
                <a:solidFill>
                  <a:schemeClr val="accent1"/>
                </a:solidFill>
              </a:rPr>
              <a:t> </a:t>
            </a:r>
            <a:r>
              <a:rPr dirty="0" err="1">
                <a:solidFill>
                  <a:schemeClr val="accent1"/>
                </a:solidFill>
              </a:rPr>
              <a:t>professionnels</a:t>
            </a:r>
            <a:endParaRPr dirty="0">
              <a:solidFill>
                <a:schemeClr val="accent1"/>
              </a:solidFill>
            </a:endParaRPr>
          </a:p>
          <a:p>
            <a:pPr>
              <a:buSzPct val="100000"/>
              <a:defRPr>
                <a:solidFill>
                  <a:schemeClr val="accent1"/>
                </a:solidFill>
              </a:defRPr>
            </a:pPr>
            <a:endParaRPr lang="fr-FR" dirty="0">
              <a:solidFill>
                <a:schemeClr val="accent1"/>
              </a:solidFill>
            </a:endParaRPr>
          </a:p>
          <a:p>
            <a:pPr marL="342900" indent="-342900">
              <a:buSzPct val="100000"/>
              <a:buFont typeface="Arial" panose="020B0604020202020204" pitchFamily="34" charset="0"/>
              <a:buChar char="•"/>
              <a:defRPr>
                <a:solidFill>
                  <a:schemeClr val="accent1"/>
                </a:solidFill>
              </a:defRPr>
            </a:pPr>
            <a:r>
              <a:rPr dirty="0">
                <a:solidFill>
                  <a:schemeClr val="accent1"/>
                </a:solidFill>
              </a:rPr>
              <a:t>Articulation avec les masters et les formations de </a:t>
            </a:r>
            <a:r>
              <a:rPr dirty="0" err="1">
                <a:solidFill>
                  <a:schemeClr val="accent1"/>
                </a:solidFill>
              </a:rPr>
              <a:t>l’Unistra</a:t>
            </a:r>
            <a:r>
              <a:rPr dirty="0">
                <a:solidFill>
                  <a:schemeClr val="accent1"/>
                </a:solidFill>
              </a:rPr>
              <a:t> : </a:t>
            </a:r>
          </a:p>
          <a:p>
            <a:pPr>
              <a:spcBef>
                <a:spcPts val="600"/>
              </a:spcBef>
              <a:defRPr>
                <a:solidFill>
                  <a:schemeClr val="accent1"/>
                </a:solidFill>
              </a:defRPr>
            </a:pPr>
            <a:r>
              <a:rPr lang="fr-FR" dirty="0">
                <a:solidFill>
                  <a:schemeClr val="accent1"/>
                </a:solidFill>
              </a:rPr>
              <a:t>-   Relations Internationales, Traduction (</a:t>
            </a:r>
            <a:r>
              <a:rPr dirty="0">
                <a:solidFill>
                  <a:schemeClr val="accent1"/>
                </a:solidFill>
              </a:rPr>
              <a:t>ITIRI</a:t>
            </a:r>
            <a:r>
              <a:rPr lang="fr-FR" dirty="0">
                <a:solidFill>
                  <a:schemeClr val="accent1"/>
                </a:solidFill>
              </a:rPr>
              <a:t>)</a:t>
            </a:r>
          </a:p>
          <a:p>
            <a:pPr>
              <a:spcBef>
                <a:spcPts val="600"/>
              </a:spcBef>
              <a:defRPr>
                <a:solidFill>
                  <a:schemeClr val="accent1"/>
                </a:solidFill>
              </a:defRPr>
            </a:pPr>
            <a:r>
              <a:rPr lang="fr-FR" dirty="0">
                <a:solidFill>
                  <a:schemeClr val="accent1"/>
                </a:solidFill>
              </a:rPr>
              <a:t>-   Communication multimédia et multilingue (</a:t>
            </a:r>
            <a:r>
              <a:rPr dirty="0">
                <a:solidFill>
                  <a:schemeClr val="accent1"/>
                </a:solidFill>
              </a:rPr>
              <a:t>CAWEB</a:t>
            </a:r>
            <a:r>
              <a:rPr lang="fr-FR" dirty="0">
                <a:solidFill>
                  <a:schemeClr val="accent1"/>
                </a:solidFill>
              </a:rPr>
              <a:t>)</a:t>
            </a:r>
          </a:p>
          <a:p>
            <a:pPr marL="342900" indent="-342900">
              <a:spcBef>
                <a:spcPts val="600"/>
              </a:spcBef>
              <a:buFontTx/>
              <a:buChar char="-"/>
              <a:defRPr>
                <a:solidFill>
                  <a:schemeClr val="accent1"/>
                </a:solidFill>
              </a:defRPr>
            </a:pPr>
            <a:r>
              <a:rPr lang="fr-FR" dirty="0">
                <a:solidFill>
                  <a:schemeClr val="accent1"/>
                </a:solidFill>
              </a:rPr>
              <a:t>Sciences politiques (IEP)</a:t>
            </a:r>
          </a:p>
          <a:p>
            <a:pPr marL="342900" indent="-342900">
              <a:spcBef>
                <a:spcPts val="600"/>
              </a:spcBef>
              <a:buFontTx/>
              <a:buChar char="-"/>
              <a:defRPr>
                <a:solidFill>
                  <a:schemeClr val="accent1"/>
                </a:solidFill>
              </a:defRPr>
            </a:pPr>
            <a:r>
              <a:rPr lang="fr-FR" dirty="0">
                <a:solidFill>
                  <a:schemeClr val="accent1"/>
                </a:solidFill>
              </a:rPr>
              <a:t>Technologies des Langues (TDL)</a:t>
            </a:r>
            <a:endParaRPr dirty="0">
              <a:solidFill>
                <a:schemeClr val="accent1"/>
              </a:solidFill>
            </a:endParaRPr>
          </a:p>
          <a:p>
            <a:pPr marL="374072" indent="-374072">
              <a:buSzPct val="100000"/>
              <a:buChar char="à"/>
            </a:pPr>
            <a:endParaRPr dirty="0">
              <a:solidFill>
                <a:schemeClr val="accent1"/>
              </a:solidFill>
            </a:endParaRPr>
          </a:p>
          <a:p>
            <a:pPr marL="320842" indent="-320842">
              <a:buSzPct val="45000"/>
              <a:buBlip>
                <a:blip r:embed="rId2"/>
              </a:buBlip>
              <a:defRPr>
                <a:solidFill>
                  <a:schemeClr val="accent1">
                    <a:hueOff val="228644"/>
                    <a:lumOff val="-9058"/>
                  </a:schemeClr>
                </a:solidFill>
              </a:defRPr>
            </a:pPr>
            <a:r>
              <a:rPr dirty="0">
                <a:solidFill>
                  <a:schemeClr val="accent1"/>
                </a:solidFill>
              </a:rPr>
              <a:t>Reconnaissance par le monde </a:t>
            </a:r>
            <a:r>
              <a:rPr dirty="0" err="1">
                <a:solidFill>
                  <a:schemeClr val="accent1"/>
                </a:solidFill>
              </a:rPr>
              <a:t>professionnel</a:t>
            </a:r>
            <a:endParaRPr dirty="0">
              <a:solidFill>
                <a:schemeClr val="accent1"/>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Université de Strasbourg"/>
          <p:cNvSpPr txBox="1">
            <a:spLocks noGrp="1"/>
          </p:cNvSpPr>
          <p:nvPr>
            <p:ph type="body" idx="13"/>
          </p:nvPr>
        </p:nvSpPr>
        <p:spPr>
          <a:prstGeom prst="rect">
            <a:avLst/>
          </a:prstGeom>
        </p:spPr>
        <p:txBody>
          <a:bodyPr/>
          <a:lstStyle>
            <a:lvl1pPr algn="r"/>
          </a:lstStyle>
          <a:p>
            <a:r>
              <a:t>Université de Strasbourg</a:t>
            </a:r>
          </a:p>
        </p:txBody>
      </p:sp>
      <p:sp>
        <p:nvSpPr>
          <p:cNvPr id="258" name="Focus LEA"/>
          <p:cNvSpPr txBox="1">
            <a:spLocks noGrp="1"/>
          </p:cNvSpPr>
          <p:nvPr>
            <p:ph type="ctrTitle"/>
          </p:nvPr>
        </p:nvSpPr>
        <p:spPr>
          <a:xfrm>
            <a:off x="-58162" y="1876"/>
            <a:ext cx="13121124" cy="1674963"/>
          </a:xfrm>
          <a:prstGeom prst="rect">
            <a:avLst/>
          </a:prstGeom>
          <a:gradFill>
            <a:gsLst>
              <a:gs pos="0">
                <a:schemeClr val="accent1">
                  <a:hueOff val="109193"/>
                  <a:satOff val="-4874"/>
                  <a:lumOff val="12971"/>
                </a:schemeClr>
              </a:gs>
              <a:gs pos="100000">
                <a:schemeClr val="accent1">
                  <a:hueOff val="228644"/>
                  <a:lumOff val="-9058"/>
                </a:schemeClr>
              </a:gs>
            </a:gsLst>
            <a:lin ang="5400000"/>
          </a:gradFill>
        </p:spPr>
        <p:txBody>
          <a:bodyPr anchor="ctr"/>
          <a:lstStyle>
            <a:lvl1pPr algn="ctr">
              <a:defRPr sz="4600" spc="-91">
                <a:solidFill>
                  <a:srgbClr val="000000"/>
                </a:solidFill>
              </a:defRPr>
            </a:lvl1pPr>
          </a:lstStyle>
          <a:p>
            <a:r>
              <a:t>Focus LEA</a:t>
            </a:r>
          </a:p>
        </p:txBody>
      </p:sp>
      <p:sp>
        <p:nvSpPr>
          <p:cNvPr id="259" name="Programme Focus-LEA d’activités culturelles (16 projets dont 8 encadrés par une convention de stage et reconnus dans le cursus de l’étudiant si c’est son choix)…"/>
          <p:cNvSpPr txBox="1">
            <a:spLocks noGrp="1"/>
          </p:cNvSpPr>
          <p:nvPr>
            <p:ph type="subTitle" idx="1"/>
          </p:nvPr>
        </p:nvSpPr>
        <p:spPr>
          <a:xfrm>
            <a:off x="455883" y="2805505"/>
            <a:ext cx="12293601" cy="4733579"/>
          </a:xfrm>
          <a:prstGeom prst="rect">
            <a:avLst/>
          </a:prstGeom>
        </p:spPr>
        <p:txBody>
          <a:bodyPr/>
          <a:lstStyle/>
          <a:p>
            <a:pPr defTabSz="457200">
              <a:lnSpc>
                <a:spcPct val="107000"/>
              </a:lnSpc>
              <a:spcBef>
                <a:spcPts val="800"/>
              </a:spcBef>
              <a:defRPr b="1">
                <a:solidFill>
                  <a:schemeClr val="accent1"/>
                </a:solidFill>
              </a:defRPr>
            </a:pPr>
            <a:r>
              <a:rPr u="sng" dirty="0" err="1"/>
              <a:t>Programme</a:t>
            </a:r>
            <a:r>
              <a:rPr u="sng" dirty="0"/>
              <a:t> Focus-LEA </a:t>
            </a:r>
            <a:r>
              <a:rPr u="sng" dirty="0" err="1"/>
              <a:t>d’activités</a:t>
            </a:r>
            <a:r>
              <a:rPr u="sng" dirty="0"/>
              <a:t> </a:t>
            </a:r>
            <a:r>
              <a:rPr u="sng" dirty="0" err="1"/>
              <a:t>culturelles</a:t>
            </a:r>
            <a:r>
              <a:rPr dirty="0"/>
              <a:t> (16 </a:t>
            </a:r>
            <a:r>
              <a:rPr dirty="0" err="1"/>
              <a:t>projets</a:t>
            </a:r>
            <a:r>
              <a:rPr dirty="0"/>
              <a:t> </a:t>
            </a:r>
            <a:r>
              <a:rPr dirty="0" err="1"/>
              <a:t>dont</a:t>
            </a:r>
            <a:r>
              <a:rPr dirty="0"/>
              <a:t> 8 </a:t>
            </a:r>
            <a:r>
              <a:rPr dirty="0" err="1"/>
              <a:t>encadrés</a:t>
            </a:r>
            <a:r>
              <a:rPr dirty="0"/>
              <a:t> par </a:t>
            </a:r>
            <a:r>
              <a:rPr dirty="0" err="1"/>
              <a:t>une</a:t>
            </a:r>
            <a:r>
              <a:rPr dirty="0"/>
              <a:t> convention de stage et </a:t>
            </a:r>
            <a:r>
              <a:rPr dirty="0" err="1"/>
              <a:t>reconnus</a:t>
            </a:r>
            <a:r>
              <a:rPr dirty="0"/>
              <a:t> dans le cursus de </a:t>
            </a:r>
            <a:r>
              <a:rPr dirty="0" err="1"/>
              <a:t>l’étudiant</a:t>
            </a:r>
            <a:r>
              <a:rPr dirty="0"/>
              <a:t> </a:t>
            </a:r>
            <a:r>
              <a:rPr dirty="0" err="1"/>
              <a:t>si</a:t>
            </a:r>
            <a:r>
              <a:rPr dirty="0"/>
              <a:t> </a:t>
            </a:r>
            <a:r>
              <a:rPr dirty="0" err="1"/>
              <a:t>c’est</a:t>
            </a:r>
            <a:r>
              <a:rPr dirty="0"/>
              <a:t> son </a:t>
            </a:r>
            <a:r>
              <a:rPr dirty="0" err="1"/>
              <a:t>choix</a:t>
            </a:r>
            <a:r>
              <a:rPr dirty="0"/>
              <a:t>)</a:t>
            </a:r>
          </a:p>
          <a:p>
            <a:pPr defTabSz="457200">
              <a:lnSpc>
                <a:spcPct val="107000"/>
              </a:lnSpc>
              <a:spcBef>
                <a:spcPts val="800"/>
              </a:spcBef>
              <a:defRPr b="1">
                <a:solidFill>
                  <a:schemeClr val="accent1"/>
                </a:solidFill>
              </a:defRPr>
            </a:pPr>
            <a:r>
              <a:rPr dirty="0"/>
              <a:t> </a:t>
            </a:r>
          </a:p>
          <a:p>
            <a:pPr defTabSz="457200">
              <a:lnSpc>
                <a:spcPct val="107000"/>
              </a:lnSpc>
              <a:spcBef>
                <a:spcPts val="800"/>
              </a:spcBef>
              <a:defRPr>
                <a:solidFill>
                  <a:schemeClr val="accent1"/>
                </a:solidFill>
              </a:defRPr>
            </a:pPr>
            <a:r>
              <a:rPr dirty="0"/>
              <a:t>Radio, </a:t>
            </a:r>
            <a:r>
              <a:rPr dirty="0" err="1"/>
              <a:t>création</a:t>
            </a:r>
            <a:r>
              <a:rPr dirty="0"/>
              <a:t> </a:t>
            </a:r>
            <a:r>
              <a:rPr dirty="0" err="1"/>
              <a:t>radiophonique</a:t>
            </a:r>
            <a:r>
              <a:rPr dirty="0"/>
              <a:t>, magazine </a:t>
            </a:r>
            <a:r>
              <a:rPr dirty="0" err="1"/>
              <a:t>culturel</a:t>
            </a:r>
            <a:r>
              <a:rPr dirty="0"/>
              <a:t>, </a:t>
            </a:r>
            <a:r>
              <a:rPr dirty="0" err="1"/>
              <a:t>traduction</a:t>
            </a:r>
            <a:r>
              <a:rPr dirty="0"/>
              <a:t>, engagement </a:t>
            </a:r>
            <a:r>
              <a:rPr dirty="0" err="1"/>
              <a:t>humanitaire</a:t>
            </a:r>
            <a:r>
              <a:rPr dirty="0"/>
              <a:t>, concert, </a:t>
            </a:r>
            <a:r>
              <a:rPr dirty="0" err="1"/>
              <a:t>vidéo</a:t>
            </a:r>
            <a:r>
              <a:rPr dirty="0"/>
              <a:t>, jury </a:t>
            </a:r>
            <a:r>
              <a:rPr dirty="0" err="1"/>
              <a:t>littéraire</a:t>
            </a:r>
            <a:r>
              <a:rPr dirty="0"/>
              <a:t>, concours </a:t>
            </a:r>
            <a:r>
              <a:rPr dirty="0" err="1"/>
              <a:t>d’éloquence</a:t>
            </a:r>
            <a:r>
              <a:rPr dirty="0"/>
              <a:t>, </a:t>
            </a:r>
            <a:r>
              <a:rPr dirty="0" err="1"/>
              <a:t>théâtre</a:t>
            </a:r>
            <a:r>
              <a:rPr dirty="0"/>
              <a:t>…</a:t>
            </a:r>
          </a:p>
          <a:p>
            <a:pPr defTabSz="457200">
              <a:lnSpc>
                <a:spcPct val="107000"/>
              </a:lnSpc>
              <a:spcBef>
                <a:spcPts val="800"/>
              </a:spcBef>
              <a:defRPr>
                <a:solidFill>
                  <a:schemeClr val="accent1"/>
                </a:solidFill>
              </a:defRPr>
            </a:pPr>
            <a:r>
              <a:rPr dirty="0">
                <a:hlinkClick r:id="rId2"/>
              </a:rPr>
              <a:t>http://focus-lea.unistra.fr/projets/</a:t>
            </a:r>
            <a:endParaRPr lang="fr-FR" dirty="0"/>
          </a:p>
          <a:p>
            <a:pPr defTabSz="457200">
              <a:lnSpc>
                <a:spcPct val="107000"/>
              </a:lnSpc>
              <a:spcBef>
                <a:spcPts val="800"/>
              </a:spcBef>
              <a:defRPr>
                <a:solidFill>
                  <a:schemeClr val="accent1"/>
                </a:solidFill>
              </a:defRPr>
            </a:pPr>
            <a:endParaRPr lang="fr-FR" dirty="0"/>
          </a:p>
          <a:p>
            <a:pPr defTabSz="457200">
              <a:lnSpc>
                <a:spcPct val="107000"/>
              </a:lnSpc>
              <a:spcBef>
                <a:spcPts val="800"/>
              </a:spcBef>
              <a:defRPr>
                <a:solidFill>
                  <a:schemeClr val="accent1"/>
                </a:solidFill>
              </a:defRPr>
            </a:pPr>
            <a:r>
              <a:rPr lang="fr-FR" dirty="0"/>
              <a:t>Véritable tremplin de professionnalisation, ce dispositif central de la Licence - accessible en UE d’option - met en scène de véritables gestions de projets. </a:t>
            </a:r>
            <a:endParaRPr dirty="0"/>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61</TotalTime>
  <Words>1374</Words>
  <Application>Microsoft Office PowerPoint</Application>
  <PresentationFormat>Personnalisé</PresentationFormat>
  <Paragraphs>229</Paragraphs>
  <Slides>22</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Arial</vt:lpstr>
      <vt:lpstr>Calibri</vt:lpstr>
      <vt:lpstr>Didot</vt:lpstr>
      <vt:lpstr>Helvetica</vt:lpstr>
      <vt:lpstr>Helvetica Neue</vt:lpstr>
      <vt:lpstr>Palatino</vt:lpstr>
      <vt:lpstr>Trebuchet MS</vt:lpstr>
      <vt:lpstr>Unistra A</vt:lpstr>
      <vt:lpstr>Zapf Dingbats</vt:lpstr>
      <vt:lpstr>Editorial</vt:lpstr>
      <vt:lpstr>Présentation PowerPoint</vt:lpstr>
      <vt:lpstr>Les différentes licences de la Faculté des Langues</vt:lpstr>
      <vt:lpstr>La filière LEA</vt:lpstr>
      <vt:lpstr>Les langues en LEA </vt:lpstr>
      <vt:lpstr>Les prérequis</vt:lpstr>
      <vt:lpstr>Le contenu de la licence</vt:lpstr>
      <vt:lpstr>Les avantages de la licence LEA de Strasbourg</vt:lpstr>
      <vt:lpstr>Les avantages de la licence LEA de Strasbourg</vt:lpstr>
      <vt:lpstr>Focus LEA</vt:lpstr>
      <vt:lpstr>Ce que LEA n’est pas </vt:lpstr>
      <vt:lpstr>Les débouchés professionnels après LEA</vt:lpstr>
      <vt:lpstr>Les poursuites d’études</vt:lpstr>
      <vt:lpstr>Les débouchés après une poursuite d’étude</vt:lpstr>
      <vt:lpstr>Les débouchés après une poursuite d’étude</vt:lpstr>
      <vt:lpstr>Ils étaient en LEA… </vt:lpstr>
      <vt:lpstr>Les étudiants attendus…</vt:lpstr>
      <vt:lpstr>Arrivée à l’Université</vt:lpstr>
      <vt:lpstr>Le calendrier universitaire </vt:lpstr>
      <vt:lpstr>Où chercher l’information ?</vt:lpstr>
      <vt:lpstr>Bourse : informations pratiques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Boris Guilbon</cp:lastModifiedBy>
  <cp:revision>11</cp:revision>
  <dcterms:modified xsi:type="dcterms:W3CDTF">2020-03-10T19:02:23Z</dcterms:modified>
</cp:coreProperties>
</file>