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handoutMasterIdLst>
    <p:handoutMasterId r:id="rId25"/>
  </p:handoutMasterIdLst>
  <p:sldIdLst>
    <p:sldId id="280" r:id="rId2"/>
    <p:sldId id="302" r:id="rId3"/>
    <p:sldId id="304" r:id="rId4"/>
    <p:sldId id="306" r:id="rId5"/>
    <p:sldId id="319" r:id="rId6"/>
    <p:sldId id="318" r:id="rId7"/>
    <p:sldId id="308" r:id="rId8"/>
    <p:sldId id="309" r:id="rId9"/>
    <p:sldId id="325" r:id="rId10"/>
    <p:sldId id="307" r:id="rId11"/>
    <p:sldId id="310" r:id="rId12"/>
    <p:sldId id="311" r:id="rId13"/>
    <p:sldId id="313" r:id="rId14"/>
    <p:sldId id="312" r:id="rId15"/>
    <p:sldId id="317" r:id="rId16"/>
    <p:sldId id="314" r:id="rId17"/>
    <p:sldId id="315" r:id="rId18"/>
    <p:sldId id="321" r:id="rId19"/>
    <p:sldId id="322" r:id="rId20"/>
    <p:sldId id="323" r:id="rId21"/>
    <p:sldId id="320" r:id="rId22"/>
    <p:sldId id="324" r:id="rId23"/>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issa MOUCHABATAI" initials="AM" lastIdx="1" clrIdx="0">
    <p:extLst>
      <p:ext uri="{19B8F6BF-5375-455C-9EA6-DF929625EA0E}">
        <p15:presenceInfo xmlns:p15="http://schemas.microsoft.com/office/powerpoint/2012/main" userId="08d3b8f196d940c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FFD7"/>
    <a:srgbClr val="FF3736"/>
    <a:srgbClr val="FF2B36"/>
    <a:srgbClr val="E94E1B"/>
    <a:srgbClr val="FF6157"/>
    <a:srgbClr val="ADFFB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41" autoAdjust="0"/>
    <p:restoredTop sz="94987" autoAdjust="0"/>
  </p:normalViewPr>
  <p:slideViewPr>
    <p:cSldViewPr snapToGrid="0" snapToObjects="1">
      <p:cViewPr varScale="1">
        <p:scale>
          <a:sx n="57" d="100"/>
          <a:sy n="57" d="100"/>
        </p:scale>
        <p:origin x="282" y="18"/>
      </p:cViewPr>
      <p:guideLst>
        <p:guide orient="horz" pos="2160"/>
        <p:guide pos="2880"/>
      </p:guideLst>
    </p:cSldViewPr>
  </p:slideViewPr>
  <p:outlineViewPr>
    <p:cViewPr>
      <p:scale>
        <a:sx n="33" d="100"/>
        <a:sy n="33" d="100"/>
      </p:scale>
      <p:origin x="0" y="346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3-09T12:38:05.094" idx="1">
    <p:pos x="10" y="10"/>
    <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40C7660-7C27-7241-8FCD-7EEA25A9566B}" type="datetime1">
              <a:rPr lang="fr-FR" smtClean="0"/>
              <a:t>09/06/2020</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A9D7915-EACE-7949-BE2B-0258F6217EE0}" type="slidenum">
              <a:rPr lang="fr-FR" smtClean="0"/>
              <a:t>‹N°›</a:t>
            </a:fld>
            <a:endParaRPr lang="fr-FR"/>
          </a:p>
        </p:txBody>
      </p:sp>
    </p:spTree>
    <p:extLst>
      <p:ext uri="{BB962C8B-B14F-4D97-AF65-F5344CB8AC3E}">
        <p14:creationId xmlns:p14="http://schemas.microsoft.com/office/powerpoint/2010/main" val="424151632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EEE48F-7BBB-274A-B21A-8A0CF3D27BD6}" type="datetime1">
              <a:rPr lang="fr-FR" smtClean="0"/>
              <a:t>09/06/2020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BB022-FCD4-8146-81CF-E6B7B746C14C}" type="slidenum">
              <a:rPr lang="fr-FR" smtClean="0"/>
              <a:t>‹N°›</a:t>
            </a:fld>
            <a:endParaRPr lang="fr-FR"/>
          </a:p>
        </p:txBody>
      </p:sp>
    </p:spTree>
    <p:extLst>
      <p:ext uri="{BB962C8B-B14F-4D97-AF65-F5344CB8AC3E}">
        <p14:creationId xmlns:p14="http://schemas.microsoft.com/office/powerpoint/2010/main" val="989116267"/>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graphicFrame>
        <p:nvGraphicFramePr>
          <p:cNvPr id="8" name="Tableau 7"/>
          <p:cNvGraphicFramePr>
            <a:graphicFrameLocks noGrp="1"/>
          </p:cNvGraphicFramePr>
          <p:nvPr userDrawn="1">
            <p:extLst>
              <p:ext uri="{D42A27DB-BD31-4B8C-83A1-F6EECF244321}">
                <p14:modId xmlns:p14="http://schemas.microsoft.com/office/powerpoint/2010/main" val="2681552701"/>
              </p:ext>
            </p:extLst>
          </p:nvPr>
        </p:nvGraphicFramePr>
        <p:xfrm>
          <a:off x="1" y="6055594"/>
          <a:ext cx="9149291" cy="975840"/>
        </p:xfrm>
        <a:graphic>
          <a:graphicData uri="http://schemas.openxmlformats.org/drawingml/2006/table">
            <a:tbl>
              <a:tblPr>
                <a:tableStyleId>{5C22544A-7EE6-4342-B048-85BDC9FD1C3A}</a:tableStyleId>
              </a:tblPr>
              <a:tblGrid>
                <a:gridCol w="559004">
                  <a:extLst>
                    <a:ext uri="{9D8B030D-6E8A-4147-A177-3AD203B41FA5}">
                      <a16:colId xmlns:a16="http://schemas.microsoft.com/office/drawing/2014/main" val="20000"/>
                    </a:ext>
                  </a:extLst>
                </a:gridCol>
                <a:gridCol w="38065">
                  <a:extLst>
                    <a:ext uri="{9D8B030D-6E8A-4147-A177-3AD203B41FA5}">
                      <a16:colId xmlns:a16="http://schemas.microsoft.com/office/drawing/2014/main" val="20001"/>
                    </a:ext>
                  </a:extLst>
                </a:gridCol>
                <a:gridCol w="1024601">
                  <a:extLst>
                    <a:ext uri="{9D8B030D-6E8A-4147-A177-3AD203B41FA5}">
                      <a16:colId xmlns:a16="http://schemas.microsoft.com/office/drawing/2014/main" val="20002"/>
                    </a:ext>
                  </a:extLst>
                </a:gridCol>
                <a:gridCol w="30772">
                  <a:extLst>
                    <a:ext uri="{9D8B030D-6E8A-4147-A177-3AD203B41FA5}">
                      <a16:colId xmlns:a16="http://schemas.microsoft.com/office/drawing/2014/main" val="20003"/>
                    </a:ext>
                  </a:extLst>
                </a:gridCol>
                <a:gridCol w="94539">
                  <a:extLst>
                    <a:ext uri="{9D8B030D-6E8A-4147-A177-3AD203B41FA5}">
                      <a16:colId xmlns:a16="http://schemas.microsoft.com/office/drawing/2014/main" val="20004"/>
                    </a:ext>
                  </a:extLst>
                </a:gridCol>
                <a:gridCol w="5414609">
                  <a:extLst>
                    <a:ext uri="{9D8B030D-6E8A-4147-A177-3AD203B41FA5}">
                      <a16:colId xmlns:a16="http://schemas.microsoft.com/office/drawing/2014/main" val="20005"/>
                    </a:ext>
                  </a:extLst>
                </a:gridCol>
                <a:gridCol w="33419">
                  <a:extLst>
                    <a:ext uri="{9D8B030D-6E8A-4147-A177-3AD203B41FA5}">
                      <a16:colId xmlns:a16="http://schemas.microsoft.com/office/drawing/2014/main" val="20006"/>
                    </a:ext>
                  </a:extLst>
                </a:gridCol>
                <a:gridCol w="33791">
                  <a:extLst>
                    <a:ext uri="{9D8B030D-6E8A-4147-A177-3AD203B41FA5}">
                      <a16:colId xmlns:a16="http://schemas.microsoft.com/office/drawing/2014/main" val="20007"/>
                    </a:ext>
                  </a:extLst>
                </a:gridCol>
                <a:gridCol w="1729991">
                  <a:extLst>
                    <a:ext uri="{9D8B030D-6E8A-4147-A177-3AD203B41FA5}">
                      <a16:colId xmlns:a16="http://schemas.microsoft.com/office/drawing/2014/main" val="20008"/>
                    </a:ext>
                  </a:extLst>
                </a:gridCol>
                <a:gridCol w="54805">
                  <a:extLst>
                    <a:ext uri="{9D8B030D-6E8A-4147-A177-3AD203B41FA5}">
                      <a16:colId xmlns:a16="http://schemas.microsoft.com/office/drawing/2014/main" val="20009"/>
                    </a:ext>
                  </a:extLst>
                </a:gridCol>
                <a:gridCol w="33039">
                  <a:extLst>
                    <a:ext uri="{9D8B030D-6E8A-4147-A177-3AD203B41FA5}">
                      <a16:colId xmlns:a16="http://schemas.microsoft.com/office/drawing/2014/main" val="20010"/>
                    </a:ext>
                  </a:extLst>
                </a:gridCol>
                <a:gridCol w="102656">
                  <a:extLst>
                    <a:ext uri="{9D8B030D-6E8A-4147-A177-3AD203B41FA5}">
                      <a16:colId xmlns:a16="http://schemas.microsoft.com/office/drawing/2014/main" val="20011"/>
                    </a:ext>
                  </a:extLst>
                </a:gridCol>
              </a:tblGrid>
              <a:tr h="194587">
                <a:tc gridSpan="12">
                  <a:txBody>
                    <a:bodyPr/>
                    <a:lstStyle/>
                    <a:p>
                      <a:pPr algn="ctr"/>
                      <a:endParaRPr lang="fr-FR" sz="1400" dirty="0">
                        <a:latin typeface="Unistra A"/>
                        <a:cs typeface="Unistra A"/>
                      </a:endParaRPr>
                    </a:p>
                  </a:txBody>
                  <a:tcPr marL="72000" marR="72000" marT="0" marB="504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194587">
                <a:tc>
                  <a:txBody>
                    <a:bodyPr/>
                    <a:lstStyle/>
                    <a:p>
                      <a:pPr algn="l"/>
                      <a:endParaRPr lang="fr-FR" sz="1400" dirty="0">
                        <a:latin typeface="Unistra A"/>
                        <a:cs typeface="Unistra A"/>
                      </a:endParaRPr>
                    </a:p>
                  </a:txBody>
                  <a:tcPr marL="0" marR="0" marT="0" marB="0">
                    <a:lnL w="6350" cap="flat" cmpd="sng" algn="ctr">
                      <a:no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r>
                        <a:rPr lang="fr-FR" sz="1400" b="1" dirty="0">
                          <a:latin typeface="Unistra A"/>
                          <a:cs typeface="Unistra A"/>
                        </a:rPr>
                        <a:t>Université</a:t>
                      </a:r>
                      <a:r>
                        <a:rPr lang="fr-FR" sz="1400" dirty="0">
                          <a:latin typeface="Unistra A"/>
                          <a:cs typeface="Unistra A"/>
                        </a:rPr>
                        <a:t> de Strasbourg</a:t>
                      </a:r>
                      <a:endParaRPr lang="fr-FR" sz="1400" dirty="0"/>
                    </a:p>
                  </a:txBody>
                  <a:tcPr marL="72000" marR="0" marT="2160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4587">
                <a:tc gridSpan="12">
                  <a:txBody>
                    <a:bodyPr/>
                    <a:lstStyle/>
                    <a:p>
                      <a:pPr algn="ctr"/>
                      <a:endParaRPr lang="fr-FR" sz="1400" dirty="0">
                        <a:latin typeface="Unistra A"/>
                        <a:cs typeface="Unistra A"/>
                      </a:endParaRPr>
                    </a:p>
                  </a:txBody>
                  <a:tcPr marL="0" marR="0" marT="0" marB="504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2"/>
                  </a:ext>
                </a:extLst>
              </a:tr>
            </a:tbl>
          </a:graphicData>
        </a:graphic>
      </p:graphicFrame>
      <p:sp>
        <p:nvSpPr>
          <p:cNvPr id="2" name="Rectangle 1"/>
          <p:cNvSpPr/>
          <p:nvPr userDrawn="1"/>
        </p:nvSpPr>
        <p:spPr>
          <a:xfrm>
            <a:off x="0" y="0"/>
            <a:ext cx="9144000" cy="1333500"/>
          </a:xfrm>
          <a:prstGeom prst="rect">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Espace réservé du texte 6"/>
          <p:cNvSpPr>
            <a:spLocks noGrp="1"/>
          </p:cNvSpPr>
          <p:nvPr>
            <p:ph type="body" sz="quarter" idx="14" hasCustomPrompt="1"/>
          </p:nvPr>
        </p:nvSpPr>
        <p:spPr>
          <a:xfrm>
            <a:off x="789551" y="496625"/>
            <a:ext cx="7372698" cy="652282"/>
          </a:xfrm>
          <a:prstGeom prst="rect">
            <a:avLst/>
          </a:prstGeom>
        </p:spPr>
        <p:txBody>
          <a:bodyPr vert="horz">
            <a:normAutofit/>
          </a:bodyPr>
          <a:lstStyle>
            <a:lvl1pPr marL="0" indent="0">
              <a:buNone/>
              <a:defRPr sz="2800" b="1" baseline="0">
                <a:solidFill>
                  <a:schemeClr val="bg1"/>
                </a:solidFill>
                <a:latin typeface="Unistra A"/>
                <a:cs typeface="Unistra A"/>
              </a:defRPr>
            </a:lvl1pPr>
          </a:lstStyle>
          <a:p>
            <a:pPr lvl="0"/>
            <a:r>
              <a:rPr lang="fr-FR" dirty="0"/>
              <a:t>Titre de la diapositive</a:t>
            </a:r>
          </a:p>
        </p:txBody>
      </p:sp>
      <p:sp>
        <p:nvSpPr>
          <p:cNvPr id="4" name="Espace réservé du texte 11"/>
          <p:cNvSpPr>
            <a:spLocks noGrp="1"/>
          </p:cNvSpPr>
          <p:nvPr>
            <p:ph type="body" sz="quarter" idx="15" hasCustomPrompt="1"/>
          </p:nvPr>
        </p:nvSpPr>
        <p:spPr>
          <a:xfrm>
            <a:off x="789550" y="211845"/>
            <a:ext cx="3621625" cy="301005"/>
          </a:xfrm>
          <a:prstGeom prst="rect">
            <a:avLst/>
          </a:prstGeom>
        </p:spPr>
        <p:txBody>
          <a:bodyPr vert="horz">
            <a:noAutofit/>
          </a:bodyPr>
          <a:lstStyle>
            <a:lvl1pPr marL="0" indent="0">
              <a:buNone/>
              <a:defRPr sz="1600" b="1" baseline="0">
                <a:solidFill>
                  <a:schemeClr val="bg1"/>
                </a:solidFill>
              </a:defRPr>
            </a:lvl1pPr>
          </a:lstStyle>
          <a:p>
            <a:pPr lvl="0"/>
            <a:r>
              <a:rPr lang="fr-FR" dirty="0"/>
              <a:t>Chapitre 1 | Titre du chapitre</a:t>
            </a:r>
          </a:p>
        </p:txBody>
      </p:sp>
      <p:sp>
        <p:nvSpPr>
          <p:cNvPr id="7" name="Espace réservé du numéro de diapositive 25"/>
          <p:cNvSpPr>
            <a:spLocks noGrp="1"/>
          </p:cNvSpPr>
          <p:nvPr>
            <p:ph type="sldNum" sz="quarter" idx="12"/>
          </p:nvPr>
        </p:nvSpPr>
        <p:spPr>
          <a:xfrm>
            <a:off x="0" y="6309455"/>
            <a:ext cx="555020" cy="274324"/>
          </a:xfrm>
        </p:spPr>
        <p:txBody>
          <a:bodyPr/>
          <a:lstStyle/>
          <a:p>
            <a:fld id="{2CEFAB9C-9D20-B149-B69D-443DC4350F1B}" type="slidenum">
              <a:rPr lang="fr-FR" smtClean="0"/>
              <a:pPr/>
              <a:t>‹N°›</a:t>
            </a:fld>
            <a:endParaRPr lang="fr-FR" dirty="0"/>
          </a:p>
        </p:txBody>
      </p:sp>
      <p:sp>
        <p:nvSpPr>
          <p:cNvPr id="9" name="Rectangle 8"/>
          <p:cNvSpPr/>
          <p:nvPr userDrawn="1"/>
        </p:nvSpPr>
        <p:spPr>
          <a:xfrm>
            <a:off x="1779373" y="6309455"/>
            <a:ext cx="5354595" cy="27432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FR" sz="1400" dirty="0">
                <a:solidFill>
                  <a:schemeClr val="tx1"/>
                </a:solidFill>
                <a:latin typeface="Unistra A" panose="02000503030000020000" pitchFamily="2" charset="0"/>
              </a:rPr>
              <a:t>Présentation L1 LEA – Unité d’enseignement Projet professionnel et personnel</a:t>
            </a:r>
          </a:p>
        </p:txBody>
      </p:sp>
      <p:sp>
        <p:nvSpPr>
          <p:cNvPr id="10" name="Rectangle 9"/>
          <p:cNvSpPr/>
          <p:nvPr userDrawn="1"/>
        </p:nvSpPr>
        <p:spPr>
          <a:xfrm>
            <a:off x="590532" y="6309455"/>
            <a:ext cx="1032824" cy="27432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fr-FR" sz="1400" dirty="0">
                <a:solidFill>
                  <a:schemeClr val="tx1"/>
                </a:solidFill>
                <a:latin typeface="Unistra A" panose="02000503030000020000" pitchFamily="2" charset="0"/>
              </a:rPr>
              <a:t>Janvier 2020</a:t>
            </a:r>
          </a:p>
        </p:txBody>
      </p:sp>
    </p:spTree>
    <p:extLst>
      <p:ext uri="{BB962C8B-B14F-4D97-AF65-F5344CB8AC3E}">
        <p14:creationId xmlns:p14="http://schemas.microsoft.com/office/powerpoint/2010/main" val="3109683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331913" y="260350"/>
            <a:ext cx="7561262" cy="1008063"/>
          </a:xfrm>
        </p:spPr>
        <p:txBody>
          <a:bodyPr/>
          <a:lstStyle/>
          <a:p>
            <a:r>
              <a:rPr lang="fr-FR"/>
              <a:t>Modifiez le style du titre</a:t>
            </a:r>
          </a:p>
        </p:txBody>
      </p:sp>
      <p:sp>
        <p:nvSpPr>
          <p:cNvPr id="3" name="Espace réservé du texte 2"/>
          <p:cNvSpPr>
            <a:spLocks noGrp="1"/>
          </p:cNvSpPr>
          <p:nvPr>
            <p:ph type="body" sz="half" idx="1"/>
          </p:nvPr>
        </p:nvSpPr>
        <p:spPr>
          <a:xfrm>
            <a:off x="539750" y="1773238"/>
            <a:ext cx="3956050" cy="424656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773238"/>
            <a:ext cx="3956050" cy="424656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458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ans image">
    <p:spTree>
      <p:nvGrpSpPr>
        <p:cNvPr id="1" name=""/>
        <p:cNvGrpSpPr/>
        <p:nvPr/>
      </p:nvGrpSpPr>
      <p:grpSpPr>
        <a:xfrm>
          <a:off x="0" y="0"/>
          <a:ext cx="0" cy="0"/>
          <a:chOff x="0" y="0"/>
          <a:chExt cx="0" cy="0"/>
        </a:xfrm>
      </p:grpSpPr>
      <p:graphicFrame>
        <p:nvGraphicFramePr>
          <p:cNvPr id="15" name="Tableau 14"/>
          <p:cNvGraphicFramePr>
            <a:graphicFrameLocks noGrp="1"/>
          </p:cNvGraphicFramePr>
          <p:nvPr userDrawn="1">
            <p:extLst>
              <p:ext uri="{D42A27DB-BD31-4B8C-83A1-F6EECF244321}">
                <p14:modId xmlns:p14="http://schemas.microsoft.com/office/powerpoint/2010/main" val="3042556336"/>
              </p:ext>
            </p:extLst>
          </p:nvPr>
        </p:nvGraphicFramePr>
        <p:xfrm>
          <a:off x="1" y="6055594"/>
          <a:ext cx="9149291" cy="975840"/>
        </p:xfrm>
        <a:graphic>
          <a:graphicData uri="http://schemas.openxmlformats.org/drawingml/2006/table">
            <a:tbl>
              <a:tblPr>
                <a:tableStyleId>{5C22544A-7EE6-4342-B048-85BDC9FD1C3A}</a:tableStyleId>
              </a:tblPr>
              <a:tblGrid>
                <a:gridCol w="559004">
                  <a:extLst>
                    <a:ext uri="{9D8B030D-6E8A-4147-A177-3AD203B41FA5}">
                      <a16:colId xmlns:a16="http://schemas.microsoft.com/office/drawing/2014/main" val="20000"/>
                    </a:ext>
                  </a:extLst>
                </a:gridCol>
                <a:gridCol w="38065">
                  <a:extLst>
                    <a:ext uri="{9D8B030D-6E8A-4147-A177-3AD203B41FA5}">
                      <a16:colId xmlns:a16="http://schemas.microsoft.com/office/drawing/2014/main" val="20001"/>
                    </a:ext>
                  </a:extLst>
                </a:gridCol>
                <a:gridCol w="1024601">
                  <a:extLst>
                    <a:ext uri="{9D8B030D-6E8A-4147-A177-3AD203B41FA5}">
                      <a16:colId xmlns:a16="http://schemas.microsoft.com/office/drawing/2014/main" val="20002"/>
                    </a:ext>
                  </a:extLst>
                </a:gridCol>
                <a:gridCol w="30772">
                  <a:extLst>
                    <a:ext uri="{9D8B030D-6E8A-4147-A177-3AD203B41FA5}">
                      <a16:colId xmlns:a16="http://schemas.microsoft.com/office/drawing/2014/main" val="20003"/>
                    </a:ext>
                  </a:extLst>
                </a:gridCol>
                <a:gridCol w="94539">
                  <a:extLst>
                    <a:ext uri="{9D8B030D-6E8A-4147-A177-3AD203B41FA5}">
                      <a16:colId xmlns:a16="http://schemas.microsoft.com/office/drawing/2014/main" val="20004"/>
                    </a:ext>
                  </a:extLst>
                </a:gridCol>
                <a:gridCol w="5414609">
                  <a:extLst>
                    <a:ext uri="{9D8B030D-6E8A-4147-A177-3AD203B41FA5}">
                      <a16:colId xmlns:a16="http://schemas.microsoft.com/office/drawing/2014/main" val="20005"/>
                    </a:ext>
                  </a:extLst>
                </a:gridCol>
                <a:gridCol w="33419">
                  <a:extLst>
                    <a:ext uri="{9D8B030D-6E8A-4147-A177-3AD203B41FA5}">
                      <a16:colId xmlns:a16="http://schemas.microsoft.com/office/drawing/2014/main" val="20006"/>
                    </a:ext>
                  </a:extLst>
                </a:gridCol>
                <a:gridCol w="33791">
                  <a:extLst>
                    <a:ext uri="{9D8B030D-6E8A-4147-A177-3AD203B41FA5}">
                      <a16:colId xmlns:a16="http://schemas.microsoft.com/office/drawing/2014/main" val="20007"/>
                    </a:ext>
                  </a:extLst>
                </a:gridCol>
                <a:gridCol w="1729991">
                  <a:extLst>
                    <a:ext uri="{9D8B030D-6E8A-4147-A177-3AD203B41FA5}">
                      <a16:colId xmlns:a16="http://schemas.microsoft.com/office/drawing/2014/main" val="20008"/>
                    </a:ext>
                  </a:extLst>
                </a:gridCol>
                <a:gridCol w="54805">
                  <a:extLst>
                    <a:ext uri="{9D8B030D-6E8A-4147-A177-3AD203B41FA5}">
                      <a16:colId xmlns:a16="http://schemas.microsoft.com/office/drawing/2014/main" val="20009"/>
                    </a:ext>
                  </a:extLst>
                </a:gridCol>
                <a:gridCol w="33039">
                  <a:extLst>
                    <a:ext uri="{9D8B030D-6E8A-4147-A177-3AD203B41FA5}">
                      <a16:colId xmlns:a16="http://schemas.microsoft.com/office/drawing/2014/main" val="20010"/>
                    </a:ext>
                  </a:extLst>
                </a:gridCol>
                <a:gridCol w="102656">
                  <a:extLst>
                    <a:ext uri="{9D8B030D-6E8A-4147-A177-3AD203B41FA5}">
                      <a16:colId xmlns:a16="http://schemas.microsoft.com/office/drawing/2014/main" val="20011"/>
                    </a:ext>
                  </a:extLst>
                </a:gridCol>
              </a:tblGrid>
              <a:tr h="194587">
                <a:tc gridSpan="12">
                  <a:txBody>
                    <a:bodyPr/>
                    <a:lstStyle/>
                    <a:p>
                      <a:pPr algn="ctr"/>
                      <a:endParaRPr lang="fr-FR" sz="1400" dirty="0">
                        <a:latin typeface="Unistra A"/>
                        <a:cs typeface="Unistra A"/>
                      </a:endParaRPr>
                    </a:p>
                  </a:txBody>
                  <a:tcPr marL="72000" marR="72000" marT="0" marB="504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194587">
                <a:tc>
                  <a:txBody>
                    <a:bodyPr/>
                    <a:lstStyle/>
                    <a:p>
                      <a:pPr algn="l"/>
                      <a:endParaRPr lang="fr-FR" sz="1400" dirty="0">
                        <a:latin typeface="Unistra A"/>
                        <a:cs typeface="Unistra A"/>
                      </a:endParaRPr>
                    </a:p>
                  </a:txBody>
                  <a:tcPr marL="0" marR="0" marT="0" marB="0">
                    <a:lnL w="6350" cap="flat" cmpd="sng" algn="ctr">
                      <a:no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r>
                        <a:rPr lang="fr-FR" sz="1400" b="1" dirty="0">
                          <a:latin typeface="Unistra A"/>
                          <a:cs typeface="Unistra A"/>
                        </a:rPr>
                        <a:t>Université</a:t>
                      </a:r>
                      <a:r>
                        <a:rPr lang="fr-FR" sz="1400" dirty="0">
                          <a:latin typeface="Unistra A"/>
                          <a:cs typeface="Unistra A"/>
                        </a:rPr>
                        <a:t> de Strasbourg</a:t>
                      </a:r>
                      <a:endParaRPr lang="fr-FR" sz="1400" dirty="0"/>
                    </a:p>
                  </a:txBody>
                  <a:tcPr marL="72000" marR="0" marT="2160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4587">
                <a:tc gridSpan="12">
                  <a:txBody>
                    <a:bodyPr/>
                    <a:lstStyle/>
                    <a:p>
                      <a:pPr algn="ctr"/>
                      <a:endParaRPr lang="fr-FR" sz="1400" dirty="0">
                        <a:latin typeface="Unistra A"/>
                        <a:cs typeface="Unistra A"/>
                      </a:endParaRPr>
                    </a:p>
                  </a:txBody>
                  <a:tcPr marL="0" marR="0" marT="0" marB="504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2"/>
                  </a:ext>
                </a:extLst>
              </a:tr>
            </a:tbl>
          </a:graphicData>
        </a:graphic>
      </p:graphicFrame>
      <p:sp>
        <p:nvSpPr>
          <p:cNvPr id="11" name="Espace réservé de la date 23"/>
          <p:cNvSpPr>
            <a:spLocks noGrp="1"/>
          </p:cNvSpPr>
          <p:nvPr>
            <p:ph type="dt" sz="half" idx="10"/>
          </p:nvPr>
        </p:nvSpPr>
        <p:spPr>
          <a:xfrm>
            <a:off x="598324" y="6309455"/>
            <a:ext cx="1013600" cy="274324"/>
          </a:xfrm>
        </p:spPr>
        <p:txBody>
          <a:bodyPr/>
          <a:lstStyle/>
          <a:p>
            <a:fld id="{36CA564F-FD4B-AE40-B362-26C83C39EC1B}" type="datetime1">
              <a:rPr lang="fr-FR" smtClean="0"/>
              <a:t>09/06/2020</a:t>
            </a:fld>
            <a:endParaRPr lang="fr-FR" dirty="0"/>
          </a:p>
        </p:txBody>
      </p:sp>
      <p:sp>
        <p:nvSpPr>
          <p:cNvPr id="12" name="Espace réservé du pied de page 24"/>
          <p:cNvSpPr>
            <a:spLocks noGrp="1"/>
          </p:cNvSpPr>
          <p:nvPr>
            <p:ph type="ftr" sz="quarter" idx="11"/>
          </p:nvPr>
        </p:nvSpPr>
        <p:spPr>
          <a:xfrm>
            <a:off x="1770800" y="6319352"/>
            <a:ext cx="5410200" cy="274324"/>
          </a:xfrm>
        </p:spPr>
        <p:txBody>
          <a:bodyPr/>
          <a:lstStyle>
            <a:lvl1pPr>
              <a:defRPr/>
            </a:lvl1pPr>
          </a:lstStyle>
          <a:p>
            <a:r>
              <a:rPr lang="fr-FR" dirty="0"/>
              <a:t>Présentation L3 LLCER hors LIC – Ressources stage - emploi</a:t>
            </a:r>
          </a:p>
        </p:txBody>
      </p:sp>
      <p:sp>
        <p:nvSpPr>
          <p:cNvPr id="14" name="Espace réservé du numéro de diapositive 25"/>
          <p:cNvSpPr>
            <a:spLocks noGrp="1"/>
          </p:cNvSpPr>
          <p:nvPr>
            <p:ph type="sldNum" sz="quarter" idx="12"/>
          </p:nvPr>
        </p:nvSpPr>
        <p:spPr>
          <a:xfrm>
            <a:off x="0" y="6309455"/>
            <a:ext cx="555020" cy="274324"/>
          </a:xfrm>
        </p:spPr>
        <p:txBody>
          <a:bodyPr/>
          <a:lstStyle/>
          <a:p>
            <a:fld id="{2CEFAB9C-9D20-B149-B69D-443DC4350F1B}" type="slidenum">
              <a:rPr lang="fr-FR" smtClean="0"/>
              <a:pPr/>
              <a:t>‹N°›</a:t>
            </a:fld>
            <a:endParaRPr lang="fr-FR" dirty="0"/>
          </a:p>
        </p:txBody>
      </p:sp>
      <p:sp>
        <p:nvSpPr>
          <p:cNvPr id="8" name="Rectangle 7"/>
          <p:cNvSpPr/>
          <p:nvPr userDrawn="1"/>
        </p:nvSpPr>
        <p:spPr>
          <a:xfrm>
            <a:off x="0" y="0"/>
            <a:ext cx="9144000" cy="1333500"/>
          </a:xfrm>
          <a:prstGeom prst="rect">
            <a:avLst/>
          </a:prstGeom>
          <a:solidFill>
            <a:schemeClr val="accent1">
              <a:lumMod val="75000"/>
            </a:schemeClr>
          </a:solidFill>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Espace réservé du texte 6"/>
          <p:cNvSpPr>
            <a:spLocks noGrp="1"/>
          </p:cNvSpPr>
          <p:nvPr>
            <p:ph type="body" sz="quarter" idx="14" hasCustomPrompt="1"/>
          </p:nvPr>
        </p:nvSpPr>
        <p:spPr>
          <a:xfrm>
            <a:off x="789551" y="496625"/>
            <a:ext cx="7372698" cy="652282"/>
          </a:xfrm>
          <a:prstGeom prst="rect">
            <a:avLst/>
          </a:prstGeom>
        </p:spPr>
        <p:txBody>
          <a:bodyPr vert="horz">
            <a:normAutofit/>
          </a:bodyPr>
          <a:lstStyle>
            <a:lvl1pPr marL="0" indent="0">
              <a:buNone/>
              <a:defRPr sz="2800" b="1" baseline="0">
                <a:solidFill>
                  <a:schemeClr val="bg1"/>
                </a:solidFill>
                <a:latin typeface="Unistra A"/>
                <a:cs typeface="Unistra A"/>
              </a:defRPr>
            </a:lvl1pPr>
          </a:lstStyle>
          <a:p>
            <a:pPr lvl="0"/>
            <a:r>
              <a:rPr lang="fr-FR" dirty="0"/>
              <a:t>Titre de la diapositive</a:t>
            </a:r>
          </a:p>
        </p:txBody>
      </p:sp>
      <p:sp>
        <p:nvSpPr>
          <p:cNvPr id="16" name="Espace réservé du texte 11"/>
          <p:cNvSpPr>
            <a:spLocks noGrp="1"/>
          </p:cNvSpPr>
          <p:nvPr>
            <p:ph type="body" sz="quarter" idx="15" hasCustomPrompt="1"/>
          </p:nvPr>
        </p:nvSpPr>
        <p:spPr>
          <a:xfrm>
            <a:off x="789550" y="211845"/>
            <a:ext cx="3621625" cy="301005"/>
          </a:xfrm>
          <a:prstGeom prst="rect">
            <a:avLst/>
          </a:prstGeom>
        </p:spPr>
        <p:txBody>
          <a:bodyPr vert="horz">
            <a:noAutofit/>
          </a:bodyPr>
          <a:lstStyle>
            <a:lvl1pPr marL="0" indent="0">
              <a:buNone/>
              <a:defRPr sz="1600" b="1" baseline="0">
                <a:solidFill>
                  <a:schemeClr val="bg1"/>
                </a:solidFill>
              </a:defRPr>
            </a:lvl1pPr>
          </a:lstStyle>
          <a:p>
            <a:pPr lvl="0"/>
            <a:r>
              <a:rPr lang="fr-FR" dirty="0"/>
              <a:t>Chapitre 1 | Titre du chapitre</a:t>
            </a:r>
          </a:p>
        </p:txBody>
      </p:sp>
    </p:spTree>
    <p:extLst>
      <p:ext uri="{BB962C8B-B14F-4D97-AF65-F5344CB8AC3E}">
        <p14:creationId xmlns:p14="http://schemas.microsoft.com/office/powerpoint/2010/main" val="3888460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pleine page">
    <p:spTree>
      <p:nvGrpSpPr>
        <p:cNvPr id="1" name=""/>
        <p:cNvGrpSpPr/>
        <p:nvPr/>
      </p:nvGrpSpPr>
      <p:grpSpPr>
        <a:xfrm>
          <a:off x="0" y="0"/>
          <a:ext cx="0" cy="0"/>
          <a:chOff x="0" y="0"/>
          <a:chExt cx="0" cy="0"/>
        </a:xfrm>
      </p:grpSpPr>
      <p:sp>
        <p:nvSpPr>
          <p:cNvPr id="6" name="Espace réservé pour une image  4"/>
          <p:cNvSpPr>
            <a:spLocks noGrp="1"/>
          </p:cNvSpPr>
          <p:nvPr>
            <p:ph type="pic" sz="quarter" idx="13" hasCustomPrompt="1"/>
          </p:nvPr>
        </p:nvSpPr>
        <p:spPr>
          <a:xfrm>
            <a:off x="0" y="0"/>
            <a:ext cx="9143999" cy="6310800"/>
          </a:xfrm>
          <a:prstGeom prst="rect">
            <a:avLst/>
          </a:prstGeom>
        </p:spPr>
        <p:txBody>
          <a:bodyPr vert="horz" anchor="ctr"/>
          <a:lstStyle>
            <a:lvl1pPr marL="0" indent="0" algn="ctr">
              <a:buNone/>
              <a:defRPr sz="1400" baseline="0"/>
            </a:lvl1pPr>
          </a:lstStyle>
          <a:p>
            <a:r>
              <a:rPr lang="fr-FR" dirty="0"/>
              <a:t>Faites glissez une image </a:t>
            </a:r>
            <a:br>
              <a:rPr lang="fr-FR" dirty="0"/>
            </a:br>
            <a:r>
              <a:rPr lang="fr-FR" dirty="0"/>
              <a:t>ou cliquez sur l’icône pour choisir une image</a:t>
            </a:r>
          </a:p>
        </p:txBody>
      </p:sp>
      <p:sp>
        <p:nvSpPr>
          <p:cNvPr id="22" name="Espace réservé du texte 6"/>
          <p:cNvSpPr>
            <a:spLocks noGrp="1"/>
          </p:cNvSpPr>
          <p:nvPr>
            <p:ph type="body" sz="quarter" idx="14" hasCustomPrompt="1"/>
          </p:nvPr>
        </p:nvSpPr>
        <p:spPr>
          <a:xfrm>
            <a:off x="789551" y="496625"/>
            <a:ext cx="7372698" cy="652282"/>
          </a:xfrm>
          <a:prstGeom prst="rect">
            <a:avLst/>
          </a:prstGeom>
        </p:spPr>
        <p:txBody>
          <a:bodyPr vert="horz"/>
          <a:lstStyle>
            <a:lvl1pPr marL="0" indent="0">
              <a:buNone/>
              <a:defRPr sz="2400" baseline="0">
                <a:latin typeface="Unistra A"/>
                <a:cs typeface="Unistra A"/>
              </a:defRPr>
            </a:lvl1pPr>
          </a:lstStyle>
          <a:p>
            <a:pPr lvl="0"/>
            <a:r>
              <a:rPr lang="fr-FR" dirty="0"/>
              <a:t>Titre de la diapositive</a:t>
            </a:r>
          </a:p>
        </p:txBody>
      </p:sp>
      <p:sp>
        <p:nvSpPr>
          <p:cNvPr id="23" name="Espace réservé du texte 11"/>
          <p:cNvSpPr>
            <a:spLocks noGrp="1"/>
          </p:cNvSpPr>
          <p:nvPr>
            <p:ph type="body" sz="quarter" idx="15" hasCustomPrompt="1"/>
          </p:nvPr>
        </p:nvSpPr>
        <p:spPr>
          <a:xfrm>
            <a:off x="789550" y="249945"/>
            <a:ext cx="3621625" cy="301005"/>
          </a:xfrm>
          <a:prstGeom prst="rect">
            <a:avLst/>
          </a:prstGeom>
        </p:spPr>
        <p:txBody>
          <a:bodyPr vert="horz"/>
          <a:lstStyle>
            <a:lvl1pPr marL="0" indent="0">
              <a:buNone/>
              <a:defRPr sz="1400" baseline="0"/>
            </a:lvl1pPr>
          </a:lstStyle>
          <a:p>
            <a:pPr lvl="0"/>
            <a:r>
              <a:rPr lang="fr-FR" dirty="0"/>
              <a:t>Chapitre 1 | Titre du chapitre</a:t>
            </a:r>
          </a:p>
        </p:txBody>
      </p:sp>
      <p:graphicFrame>
        <p:nvGraphicFramePr>
          <p:cNvPr id="10" name="Tableau 9"/>
          <p:cNvGraphicFramePr>
            <a:graphicFrameLocks noGrp="1"/>
          </p:cNvGraphicFramePr>
          <p:nvPr userDrawn="1">
            <p:extLst>
              <p:ext uri="{D42A27DB-BD31-4B8C-83A1-F6EECF244321}">
                <p14:modId xmlns:p14="http://schemas.microsoft.com/office/powerpoint/2010/main" val="2380093033"/>
              </p:ext>
            </p:extLst>
          </p:nvPr>
        </p:nvGraphicFramePr>
        <p:xfrm>
          <a:off x="1" y="6055594"/>
          <a:ext cx="9149291" cy="801840"/>
        </p:xfrm>
        <a:graphic>
          <a:graphicData uri="http://schemas.openxmlformats.org/drawingml/2006/table">
            <a:tbl>
              <a:tblPr>
                <a:tableStyleId>{5C22544A-7EE6-4342-B048-85BDC9FD1C3A}</a:tableStyleId>
              </a:tblPr>
              <a:tblGrid>
                <a:gridCol w="559004">
                  <a:extLst>
                    <a:ext uri="{9D8B030D-6E8A-4147-A177-3AD203B41FA5}">
                      <a16:colId xmlns:a16="http://schemas.microsoft.com/office/drawing/2014/main" val="20000"/>
                    </a:ext>
                  </a:extLst>
                </a:gridCol>
                <a:gridCol w="38065">
                  <a:extLst>
                    <a:ext uri="{9D8B030D-6E8A-4147-A177-3AD203B41FA5}">
                      <a16:colId xmlns:a16="http://schemas.microsoft.com/office/drawing/2014/main" val="20001"/>
                    </a:ext>
                  </a:extLst>
                </a:gridCol>
                <a:gridCol w="1024601">
                  <a:extLst>
                    <a:ext uri="{9D8B030D-6E8A-4147-A177-3AD203B41FA5}">
                      <a16:colId xmlns:a16="http://schemas.microsoft.com/office/drawing/2014/main" val="20002"/>
                    </a:ext>
                  </a:extLst>
                </a:gridCol>
                <a:gridCol w="30772">
                  <a:extLst>
                    <a:ext uri="{9D8B030D-6E8A-4147-A177-3AD203B41FA5}">
                      <a16:colId xmlns:a16="http://schemas.microsoft.com/office/drawing/2014/main" val="20003"/>
                    </a:ext>
                  </a:extLst>
                </a:gridCol>
                <a:gridCol w="94539">
                  <a:extLst>
                    <a:ext uri="{9D8B030D-6E8A-4147-A177-3AD203B41FA5}">
                      <a16:colId xmlns:a16="http://schemas.microsoft.com/office/drawing/2014/main" val="20004"/>
                    </a:ext>
                  </a:extLst>
                </a:gridCol>
                <a:gridCol w="5414609">
                  <a:extLst>
                    <a:ext uri="{9D8B030D-6E8A-4147-A177-3AD203B41FA5}">
                      <a16:colId xmlns:a16="http://schemas.microsoft.com/office/drawing/2014/main" val="20005"/>
                    </a:ext>
                  </a:extLst>
                </a:gridCol>
                <a:gridCol w="33419">
                  <a:extLst>
                    <a:ext uri="{9D8B030D-6E8A-4147-A177-3AD203B41FA5}">
                      <a16:colId xmlns:a16="http://schemas.microsoft.com/office/drawing/2014/main" val="20006"/>
                    </a:ext>
                  </a:extLst>
                </a:gridCol>
                <a:gridCol w="33791">
                  <a:extLst>
                    <a:ext uri="{9D8B030D-6E8A-4147-A177-3AD203B41FA5}">
                      <a16:colId xmlns:a16="http://schemas.microsoft.com/office/drawing/2014/main" val="20007"/>
                    </a:ext>
                  </a:extLst>
                </a:gridCol>
                <a:gridCol w="1729991">
                  <a:extLst>
                    <a:ext uri="{9D8B030D-6E8A-4147-A177-3AD203B41FA5}">
                      <a16:colId xmlns:a16="http://schemas.microsoft.com/office/drawing/2014/main" val="20008"/>
                    </a:ext>
                  </a:extLst>
                </a:gridCol>
                <a:gridCol w="54805">
                  <a:extLst>
                    <a:ext uri="{9D8B030D-6E8A-4147-A177-3AD203B41FA5}">
                      <a16:colId xmlns:a16="http://schemas.microsoft.com/office/drawing/2014/main" val="20009"/>
                    </a:ext>
                  </a:extLst>
                </a:gridCol>
                <a:gridCol w="33039">
                  <a:extLst>
                    <a:ext uri="{9D8B030D-6E8A-4147-A177-3AD203B41FA5}">
                      <a16:colId xmlns:a16="http://schemas.microsoft.com/office/drawing/2014/main" val="20010"/>
                    </a:ext>
                  </a:extLst>
                </a:gridCol>
                <a:gridCol w="102656">
                  <a:extLst>
                    <a:ext uri="{9D8B030D-6E8A-4147-A177-3AD203B41FA5}">
                      <a16:colId xmlns:a16="http://schemas.microsoft.com/office/drawing/2014/main" val="20011"/>
                    </a:ext>
                  </a:extLst>
                </a:gridCol>
              </a:tblGrid>
              <a:tr h="194587">
                <a:tc gridSpan="12">
                  <a:txBody>
                    <a:bodyPr/>
                    <a:lstStyle/>
                    <a:p>
                      <a:pPr algn="ctr"/>
                      <a:endParaRPr lang="fr-FR" sz="1400" dirty="0">
                        <a:latin typeface="Unistra A"/>
                        <a:cs typeface="Unistra A"/>
                      </a:endParaRPr>
                    </a:p>
                  </a:txBody>
                  <a:tcPr marL="72000" marR="72000" marT="0" marB="504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194587">
                <a:tc>
                  <a:txBody>
                    <a:bodyPr/>
                    <a:lstStyle/>
                    <a:p>
                      <a:pPr algn="l"/>
                      <a:endParaRPr lang="fr-FR" sz="1400" dirty="0">
                        <a:latin typeface="Unistra A"/>
                        <a:cs typeface="Unistra A"/>
                      </a:endParaRPr>
                    </a:p>
                  </a:txBody>
                  <a:tcPr marL="0" marR="0" marT="0" marB="0">
                    <a:lnL w="6350" cap="flat" cmpd="sng" algn="ctr">
                      <a:no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r>
                        <a:rPr lang="fr-FR" sz="1400" b="1" dirty="0">
                          <a:latin typeface="Unistra A"/>
                          <a:cs typeface="Unistra A"/>
                        </a:rPr>
                        <a:t>Université</a:t>
                      </a:r>
                      <a:r>
                        <a:rPr lang="fr-FR" sz="1400" dirty="0">
                          <a:latin typeface="Unistra A"/>
                          <a:cs typeface="Unistra A"/>
                        </a:rPr>
                        <a:t> de Strasbourg</a:t>
                      </a:r>
                      <a:endParaRPr lang="fr-FR" sz="1400" dirty="0"/>
                    </a:p>
                  </a:txBody>
                  <a:tcPr marL="72000" marR="0" marT="2160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4587">
                <a:tc gridSpan="12">
                  <a:txBody>
                    <a:bodyPr/>
                    <a:lstStyle/>
                    <a:p>
                      <a:pPr algn="ctr"/>
                      <a:endParaRPr lang="fr-FR" sz="1400" dirty="0">
                        <a:latin typeface="Unistra A"/>
                        <a:cs typeface="Unistra A"/>
                      </a:endParaRPr>
                    </a:p>
                  </a:txBody>
                  <a:tcPr marL="0" marR="0" marT="0" marB="504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2"/>
                  </a:ext>
                </a:extLst>
              </a:tr>
            </a:tbl>
          </a:graphicData>
        </a:graphic>
      </p:graphicFrame>
      <p:sp>
        <p:nvSpPr>
          <p:cNvPr id="11" name="Espace réservé de la date 23"/>
          <p:cNvSpPr>
            <a:spLocks noGrp="1"/>
          </p:cNvSpPr>
          <p:nvPr>
            <p:ph type="dt" sz="half" idx="10"/>
          </p:nvPr>
        </p:nvSpPr>
        <p:spPr>
          <a:xfrm>
            <a:off x="598324" y="6309455"/>
            <a:ext cx="1013600" cy="274324"/>
          </a:xfrm>
        </p:spPr>
        <p:txBody>
          <a:bodyPr/>
          <a:lstStyle/>
          <a:p>
            <a:fld id="{36CA564F-FD4B-AE40-B362-26C83C39EC1B}" type="datetime1">
              <a:rPr lang="fr-FR" smtClean="0"/>
              <a:t>09/06/2020</a:t>
            </a:fld>
            <a:endParaRPr lang="fr-FR" dirty="0"/>
          </a:p>
        </p:txBody>
      </p:sp>
      <p:sp>
        <p:nvSpPr>
          <p:cNvPr id="13" name="Espace réservé du numéro de diapositive 25"/>
          <p:cNvSpPr>
            <a:spLocks noGrp="1"/>
          </p:cNvSpPr>
          <p:nvPr>
            <p:ph type="sldNum" sz="quarter" idx="12"/>
          </p:nvPr>
        </p:nvSpPr>
        <p:spPr>
          <a:xfrm>
            <a:off x="0" y="6309455"/>
            <a:ext cx="555020" cy="274324"/>
          </a:xfrm>
        </p:spPr>
        <p:txBody>
          <a:bodyPr/>
          <a:lstStyle/>
          <a:p>
            <a:fld id="{2CEFAB9C-9D20-B149-B69D-443DC4350F1B}" type="slidenum">
              <a:rPr lang="fr-FR" smtClean="0"/>
              <a:pPr/>
              <a:t>‹N°›</a:t>
            </a:fld>
            <a:endParaRPr lang="fr-FR" dirty="0"/>
          </a:p>
        </p:txBody>
      </p:sp>
      <p:sp>
        <p:nvSpPr>
          <p:cNvPr id="9" name="Espace réservé du pied de page 24"/>
          <p:cNvSpPr>
            <a:spLocks noGrp="1"/>
          </p:cNvSpPr>
          <p:nvPr>
            <p:ph type="ftr" sz="quarter" idx="11"/>
          </p:nvPr>
        </p:nvSpPr>
        <p:spPr>
          <a:xfrm>
            <a:off x="1770800" y="6319352"/>
            <a:ext cx="5410200" cy="274324"/>
          </a:xfrm>
        </p:spPr>
        <p:txBody>
          <a:bodyPr/>
          <a:lstStyle>
            <a:lvl1pPr>
              <a:defRPr/>
            </a:lvl1pPr>
          </a:lstStyle>
          <a:p>
            <a:r>
              <a:rPr lang="fr-FR" dirty="0"/>
              <a:t>Présentation L3 LLCER hors LIC – Ressources stage - emploi</a:t>
            </a:r>
          </a:p>
        </p:txBody>
      </p:sp>
    </p:spTree>
    <p:extLst>
      <p:ext uri="{BB962C8B-B14F-4D97-AF65-F5344CB8AC3E}">
        <p14:creationId xmlns:p14="http://schemas.microsoft.com/office/powerpoint/2010/main" val="1885377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1/2">
    <p:spTree>
      <p:nvGrpSpPr>
        <p:cNvPr id="1" name=""/>
        <p:cNvGrpSpPr/>
        <p:nvPr/>
      </p:nvGrpSpPr>
      <p:grpSpPr>
        <a:xfrm>
          <a:off x="0" y="0"/>
          <a:ext cx="0" cy="0"/>
          <a:chOff x="0" y="0"/>
          <a:chExt cx="0" cy="0"/>
        </a:xfrm>
      </p:grpSpPr>
      <p:sp>
        <p:nvSpPr>
          <p:cNvPr id="19" name="Espace réservé pour une image  4"/>
          <p:cNvSpPr>
            <a:spLocks noGrp="1"/>
          </p:cNvSpPr>
          <p:nvPr>
            <p:ph type="pic" sz="quarter" idx="16" hasCustomPrompt="1"/>
          </p:nvPr>
        </p:nvSpPr>
        <p:spPr>
          <a:xfrm>
            <a:off x="4673600" y="0"/>
            <a:ext cx="4470399" cy="6310800"/>
          </a:xfrm>
          <a:prstGeom prst="rect">
            <a:avLst/>
          </a:prstGeom>
        </p:spPr>
        <p:txBody>
          <a:bodyPr vert="horz" anchor="ctr"/>
          <a:lstStyle>
            <a:lvl1pPr marL="0" indent="0" algn="ctr">
              <a:buNone/>
              <a:defRPr sz="1400" baseline="0"/>
            </a:lvl1pPr>
          </a:lstStyle>
          <a:p>
            <a:r>
              <a:rPr lang="fr-FR" dirty="0"/>
              <a:t>Faites glissez une image </a:t>
            </a:r>
            <a:br>
              <a:rPr lang="fr-FR" dirty="0"/>
            </a:br>
            <a:r>
              <a:rPr lang="fr-FR" dirty="0"/>
              <a:t>ou cliquez sur l’icône pour choisir une image</a:t>
            </a:r>
          </a:p>
        </p:txBody>
      </p:sp>
      <p:sp>
        <p:nvSpPr>
          <p:cNvPr id="21" name="Espace réservé du texte 6"/>
          <p:cNvSpPr>
            <a:spLocks noGrp="1"/>
          </p:cNvSpPr>
          <p:nvPr>
            <p:ph type="body" sz="quarter" idx="14" hasCustomPrompt="1"/>
          </p:nvPr>
        </p:nvSpPr>
        <p:spPr>
          <a:xfrm>
            <a:off x="789551" y="496625"/>
            <a:ext cx="7372698" cy="652282"/>
          </a:xfrm>
          <a:prstGeom prst="rect">
            <a:avLst/>
          </a:prstGeom>
        </p:spPr>
        <p:txBody>
          <a:bodyPr vert="horz"/>
          <a:lstStyle>
            <a:lvl1pPr marL="0" indent="0">
              <a:buNone/>
              <a:defRPr sz="2400" baseline="0">
                <a:latin typeface="Unistra A"/>
                <a:cs typeface="Unistra A"/>
              </a:defRPr>
            </a:lvl1pPr>
          </a:lstStyle>
          <a:p>
            <a:pPr lvl="0"/>
            <a:r>
              <a:rPr lang="fr-FR" dirty="0"/>
              <a:t>Titre de la diapositive</a:t>
            </a:r>
          </a:p>
        </p:txBody>
      </p:sp>
      <p:sp>
        <p:nvSpPr>
          <p:cNvPr id="22" name="Espace réservé du texte 11"/>
          <p:cNvSpPr>
            <a:spLocks noGrp="1"/>
          </p:cNvSpPr>
          <p:nvPr>
            <p:ph type="body" sz="quarter" idx="15" hasCustomPrompt="1"/>
          </p:nvPr>
        </p:nvSpPr>
        <p:spPr>
          <a:xfrm>
            <a:off x="789550" y="249945"/>
            <a:ext cx="3621625" cy="301005"/>
          </a:xfrm>
          <a:prstGeom prst="rect">
            <a:avLst/>
          </a:prstGeom>
        </p:spPr>
        <p:txBody>
          <a:bodyPr vert="horz"/>
          <a:lstStyle>
            <a:lvl1pPr marL="0" indent="0">
              <a:buNone/>
              <a:defRPr sz="1400" baseline="0"/>
            </a:lvl1pPr>
          </a:lstStyle>
          <a:p>
            <a:pPr lvl="0"/>
            <a:r>
              <a:rPr lang="fr-FR" dirty="0"/>
              <a:t>Chapitre 1 | Titre du chapitre</a:t>
            </a:r>
          </a:p>
        </p:txBody>
      </p:sp>
      <p:graphicFrame>
        <p:nvGraphicFramePr>
          <p:cNvPr id="9" name="Tableau 8"/>
          <p:cNvGraphicFramePr>
            <a:graphicFrameLocks noGrp="1"/>
          </p:cNvGraphicFramePr>
          <p:nvPr userDrawn="1">
            <p:extLst>
              <p:ext uri="{D42A27DB-BD31-4B8C-83A1-F6EECF244321}">
                <p14:modId xmlns:p14="http://schemas.microsoft.com/office/powerpoint/2010/main" val="2380093033"/>
              </p:ext>
            </p:extLst>
          </p:nvPr>
        </p:nvGraphicFramePr>
        <p:xfrm>
          <a:off x="1" y="6055594"/>
          <a:ext cx="9149291" cy="975840"/>
        </p:xfrm>
        <a:graphic>
          <a:graphicData uri="http://schemas.openxmlformats.org/drawingml/2006/table">
            <a:tbl>
              <a:tblPr>
                <a:tableStyleId>{5C22544A-7EE6-4342-B048-85BDC9FD1C3A}</a:tableStyleId>
              </a:tblPr>
              <a:tblGrid>
                <a:gridCol w="559004">
                  <a:extLst>
                    <a:ext uri="{9D8B030D-6E8A-4147-A177-3AD203B41FA5}">
                      <a16:colId xmlns:a16="http://schemas.microsoft.com/office/drawing/2014/main" val="20000"/>
                    </a:ext>
                  </a:extLst>
                </a:gridCol>
                <a:gridCol w="38065">
                  <a:extLst>
                    <a:ext uri="{9D8B030D-6E8A-4147-A177-3AD203B41FA5}">
                      <a16:colId xmlns:a16="http://schemas.microsoft.com/office/drawing/2014/main" val="20001"/>
                    </a:ext>
                  </a:extLst>
                </a:gridCol>
                <a:gridCol w="1024601">
                  <a:extLst>
                    <a:ext uri="{9D8B030D-6E8A-4147-A177-3AD203B41FA5}">
                      <a16:colId xmlns:a16="http://schemas.microsoft.com/office/drawing/2014/main" val="20002"/>
                    </a:ext>
                  </a:extLst>
                </a:gridCol>
                <a:gridCol w="30772">
                  <a:extLst>
                    <a:ext uri="{9D8B030D-6E8A-4147-A177-3AD203B41FA5}">
                      <a16:colId xmlns:a16="http://schemas.microsoft.com/office/drawing/2014/main" val="20003"/>
                    </a:ext>
                  </a:extLst>
                </a:gridCol>
                <a:gridCol w="94539">
                  <a:extLst>
                    <a:ext uri="{9D8B030D-6E8A-4147-A177-3AD203B41FA5}">
                      <a16:colId xmlns:a16="http://schemas.microsoft.com/office/drawing/2014/main" val="20004"/>
                    </a:ext>
                  </a:extLst>
                </a:gridCol>
                <a:gridCol w="5414609">
                  <a:extLst>
                    <a:ext uri="{9D8B030D-6E8A-4147-A177-3AD203B41FA5}">
                      <a16:colId xmlns:a16="http://schemas.microsoft.com/office/drawing/2014/main" val="20005"/>
                    </a:ext>
                  </a:extLst>
                </a:gridCol>
                <a:gridCol w="33419">
                  <a:extLst>
                    <a:ext uri="{9D8B030D-6E8A-4147-A177-3AD203B41FA5}">
                      <a16:colId xmlns:a16="http://schemas.microsoft.com/office/drawing/2014/main" val="20006"/>
                    </a:ext>
                  </a:extLst>
                </a:gridCol>
                <a:gridCol w="33791">
                  <a:extLst>
                    <a:ext uri="{9D8B030D-6E8A-4147-A177-3AD203B41FA5}">
                      <a16:colId xmlns:a16="http://schemas.microsoft.com/office/drawing/2014/main" val="20007"/>
                    </a:ext>
                  </a:extLst>
                </a:gridCol>
                <a:gridCol w="1729991">
                  <a:extLst>
                    <a:ext uri="{9D8B030D-6E8A-4147-A177-3AD203B41FA5}">
                      <a16:colId xmlns:a16="http://schemas.microsoft.com/office/drawing/2014/main" val="20008"/>
                    </a:ext>
                  </a:extLst>
                </a:gridCol>
                <a:gridCol w="54805">
                  <a:extLst>
                    <a:ext uri="{9D8B030D-6E8A-4147-A177-3AD203B41FA5}">
                      <a16:colId xmlns:a16="http://schemas.microsoft.com/office/drawing/2014/main" val="20009"/>
                    </a:ext>
                  </a:extLst>
                </a:gridCol>
                <a:gridCol w="33039">
                  <a:extLst>
                    <a:ext uri="{9D8B030D-6E8A-4147-A177-3AD203B41FA5}">
                      <a16:colId xmlns:a16="http://schemas.microsoft.com/office/drawing/2014/main" val="20010"/>
                    </a:ext>
                  </a:extLst>
                </a:gridCol>
                <a:gridCol w="102656">
                  <a:extLst>
                    <a:ext uri="{9D8B030D-6E8A-4147-A177-3AD203B41FA5}">
                      <a16:colId xmlns:a16="http://schemas.microsoft.com/office/drawing/2014/main" val="20011"/>
                    </a:ext>
                  </a:extLst>
                </a:gridCol>
              </a:tblGrid>
              <a:tr h="194587">
                <a:tc gridSpan="12">
                  <a:txBody>
                    <a:bodyPr/>
                    <a:lstStyle/>
                    <a:p>
                      <a:pPr algn="ctr"/>
                      <a:endParaRPr lang="fr-FR" sz="1400" dirty="0">
                        <a:latin typeface="Unistra A"/>
                        <a:cs typeface="Unistra A"/>
                      </a:endParaRPr>
                    </a:p>
                  </a:txBody>
                  <a:tcPr marL="72000" marR="72000" marT="0" marB="504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194587">
                <a:tc>
                  <a:txBody>
                    <a:bodyPr/>
                    <a:lstStyle/>
                    <a:p>
                      <a:pPr algn="l"/>
                      <a:endParaRPr lang="fr-FR" sz="1400" dirty="0">
                        <a:latin typeface="Unistra A"/>
                        <a:cs typeface="Unistra A"/>
                      </a:endParaRPr>
                    </a:p>
                  </a:txBody>
                  <a:tcPr marL="0" marR="0" marT="0" marB="0">
                    <a:lnL w="6350" cap="flat" cmpd="sng" algn="ctr">
                      <a:no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r>
                        <a:rPr lang="fr-FR" sz="1400" b="1" dirty="0">
                          <a:latin typeface="Unistra A"/>
                          <a:cs typeface="Unistra A"/>
                        </a:rPr>
                        <a:t>Université</a:t>
                      </a:r>
                      <a:r>
                        <a:rPr lang="fr-FR" sz="1400" dirty="0">
                          <a:latin typeface="Unistra A"/>
                          <a:cs typeface="Unistra A"/>
                        </a:rPr>
                        <a:t> de Strasbourg</a:t>
                      </a:r>
                      <a:endParaRPr lang="fr-FR" sz="1400" dirty="0"/>
                    </a:p>
                  </a:txBody>
                  <a:tcPr marL="72000" marR="0" marT="2160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4587">
                <a:tc gridSpan="12">
                  <a:txBody>
                    <a:bodyPr/>
                    <a:lstStyle/>
                    <a:p>
                      <a:pPr algn="ctr"/>
                      <a:endParaRPr lang="fr-FR" sz="1400" dirty="0">
                        <a:latin typeface="Unistra A"/>
                        <a:cs typeface="Unistra A"/>
                      </a:endParaRPr>
                    </a:p>
                  </a:txBody>
                  <a:tcPr marL="0" marR="0" marT="0" marB="504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2"/>
                  </a:ext>
                </a:extLst>
              </a:tr>
            </a:tbl>
          </a:graphicData>
        </a:graphic>
      </p:graphicFrame>
      <p:sp>
        <p:nvSpPr>
          <p:cNvPr id="11" name="Espace réservé de la date 23"/>
          <p:cNvSpPr>
            <a:spLocks noGrp="1"/>
          </p:cNvSpPr>
          <p:nvPr>
            <p:ph type="dt" sz="half" idx="10"/>
          </p:nvPr>
        </p:nvSpPr>
        <p:spPr>
          <a:xfrm>
            <a:off x="598324" y="6309455"/>
            <a:ext cx="1013600" cy="274324"/>
          </a:xfrm>
        </p:spPr>
        <p:txBody>
          <a:bodyPr/>
          <a:lstStyle/>
          <a:p>
            <a:fld id="{36CA564F-FD4B-AE40-B362-26C83C39EC1B}" type="datetime1">
              <a:rPr lang="fr-FR" smtClean="0"/>
              <a:t>09/06/2020</a:t>
            </a:fld>
            <a:endParaRPr lang="fr-FR" dirty="0"/>
          </a:p>
        </p:txBody>
      </p:sp>
      <p:sp>
        <p:nvSpPr>
          <p:cNvPr id="12" name="Espace réservé du pied de page 24"/>
          <p:cNvSpPr>
            <a:spLocks noGrp="1"/>
          </p:cNvSpPr>
          <p:nvPr>
            <p:ph type="ftr" sz="quarter" idx="11"/>
          </p:nvPr>
        </p:nvSpPr>
        <p:spPr>
          <a:xfrm>
            <a:off x="1752600" y="6309455"/>
            <a:ext cx="5410200" cy="274324"/>
          </a:xfrm>
        </p:spPr>
        <p:txBody>
          <a:bodyPr/>
          <a:lstStyle/>
          <a:p>
            <a:r>
              <a:rPr lang="fr-FR" dirty="0"/>
              <a:t>Cliquez ici pour modifier le titre de votre présentation </a:t>
            </a:r>
          </a:p>
        </p:txBody>
      </p:sp>
      <p:sp>
        <p:nvSpPr>
          <p:cNvPr id="13" name="Espace réservé du numéro de diapositive 25"/>
          <p:cNvSpPr>
            <a:spLocks noGrp="1"/>
          </p:cNvSpPr>
          <p:nvPr>
            <p:ph type="sldNum" sz="quarter" idx="12"/>
          </p:nvPr>
        </p:nvSpPr>
        <p:spPr>
          <a:xfrm>
            <a:off x="0" y="6309455"/>
            <a:ext cx="555020" cy="274324"/>
          </a:xfrm>
        </p:spPr>
        <p:txBody>
          <a:bodyPr/>
          <a:lstStyle/>
          <a:p>
            <a:fld id="{2CEFAB9C-9D20-B149-B69D-443DC4350F1B}" type="slidenum">
              <a:rPr lang="fr-FR" smtClean="0"/>
              <a:pPr/>
              <a:t>‹N°›</a:t>
            </a:fld>
            <a:endParaRPr lang="fr-FR" dirty="0"/>
          </a:p>
        </p:txBody>
      </p:sp>
    </p:spTree>
    <p:extLst>
      <p:ext uri="{BB962C8B-B14F-4D97-AF65-F5344CB8AC3E}">
        <p14:creationId xmlns:p14="http://schemas.microsoft.com/office/powerpoint/2010/main" val="3431695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1/3">
    <p:spTree>
      <p:nvGrpSpPr>
        <p:cNvPr id="1" name=""/>
        <p:cNvGrpSpPr/>
        <p:nvPr/>
      </p:nvGrpSpPr>
      <p:grpSpPr>
        <a:xfrm>
          <a:off x="0" y="0"/>
          <a:ext cx="0" cy="0"/>
          <a:chOff x="0" y="0"/>
          <a:chExt cx="0" cy="0"/>
        </a:xfrm>
      </p:grpSpPr>
      <p:sp>
        <p:nvSpPr>
          <p:cNvPr id="18" name="Espace réservé pour une image  4"/>
          <p:cNvSpPr>
            <a:spLocks noGrp="1"/>
          </p:cNvSpPr>
          <p:nvPr>
            <p:ph type="pic" sz="quarter" idx="18" hasCustomPrompt="1"/>
          </p:nvPr>
        </p:nvSpPr>
        <p:spPr>
          <a:xfrm>
            <a:off x="5479142" y="0"/>
            <a:ext cx="3664857" cy="6310800"/>
          </a:xfrm>
          <a:prstGeom prst="rect">
            <a:avLst/>
          </a:prstGeom>
        </p:spPr>
        <p:txBody>
          <a:bodyPr vert="horz" anchor="ctr"/>
          <a:lstStyle>
            <a:lvl1pPr marL="0" indent="0" algn="ctr">
              <a:buNone/>
              <a:defRPr sz="1400" baseline="0"/>
            </a:lvl1pPr>
          </a:lstStyle>
          <a:p>
            <a:r>
              <a:rPr lang="fr-FR" dirty="0"/>
              <a:t>Faites glissez une image </a:t>
            </a:r>
            <a:br>
              <a:rPr lang="fr-FR" dirty="0"/>
            </a:br>
            <a:r>
              <a:rPr lang="fr-FR" dirty="0"/>
              <a:t>ou cliquez sur l’icône pour choisir une image</a:t>
            </a:r>
          </a:p>
        </p:txBody>
      </p:sp>
      <p:sp>
        <p:nvSpPr>
          <p:cNvPr id="20" name="Espace réservé du texte 6"/>
          <p:cNvSpPr>
            <a:spLocks noGrp="1"/>
          </p:cNvSpPr>
          <p:nvPr>
            <p:ph type="body" sz="quarter" idx="14" hasCustomPrompt="1"/>
          </p:nvPr>
        </p:nvSpPr>
        <p:spPr>
          <a:xfrm>
            <a:off x="789551" y="496625"/>
            <a:ext cx="7372698" cy="652282"/>
          </a:xfrm>
          <a:prstGeom prst="rect">
            <a:avLst/>
          </a:prstGeom>
        </p:spPr>
        <p:txBody>
          <a:bodyPr vert="horz"/>
          <a:lstStyle>
            <a:lvl1pPr marL="0" indent="0">
              <a:buNone/>
              <a:defRPr sz="2400" baseline="0">
                <a:latin typeface="Unistra A"/>
                <a:cs typeface="Unistra A"/>
              </a:defRPr>
            </a:lvl1pPr>
          </a:lstStyle>
          <a:p>
            <a:pPr lvl="0"/>
            <a:r>
              <a:rPr lang="fr-FR" dirty="0"/>
              <a:t>Titre de la diapositive</a:t>
            </a:r>
          </a:p>
        </p:txBody>
      </p:sp>
      <p:sp>
        <p:nvSpPr>
          <p:cNvPr id="21" name="Espace réservé du texte 11"/>
          <p:cNvSpPr>
            <a:spLocks noGrp="1"/>
          </p:cNvSpPr>
          <p:nvPr>
            <p:ph type="body" sz="quarter" idx="15" hasCustomPrompt="1"/>
          </p:nvPr>
        </p:nvSpPr>
        <p:spPr>
          <a:xfrm>
            <a:off x="789550" y="249945"/>
            <a:ext cx="3621625" cy="301005"/>
          </a:xfrm>
          <a:prstGeom prst="rect">
            <a:avLst/>
          </a:prstGeom>
        </p:spPr>
        <p:txBody>
          <a:bodyPr vert="horz"/>
          <a:lstStyle>
            <a:lvl1pPr marL="0" indent="0">
              <a:buNone/>
              <a:defRPr sz="1400" baseline="0"/>
            </a:lvl1pPr>
          </a:lstStyle>
          <a:p>
            <a:pPr lvl="0"/>
            <a:r>
              <a:rPr lang="fr-FR" dirty="0"/>
              <a:t>Chapitre 1 | Titre du chapitre</a:t>
            </a:r>
          </a:p>
        </p:txBody>
      </p:sp>
      <p:graphicFrame>
        <p:nvGraphicFramePr>
          <p:cNvPr id="10" name="Tableau 9"/>
          <p:cNvGraphicFramePr>
            <a:graphicFrameLocks noGrp="1"/>
          </p:cNvGraphicFramePr>
          <p:nvPr userDrawn="1">
            <p:extLst>
              <p:ext uri="{D42A27DB-BD31-4B8C-83A1-F6EECF244321}">
                <p14:modId xmlns:p14="http://schemas.microsoft.com/office/powerpoint/2010/main" val="2380093033"/>
              </p:ext>
            </p:extLst>
          </p:nvPr>
        </p:nvGraphicFramePr>
        <p:xfrm>
          <a:off x="1" y="6055594"/>
          <a:ext cx="9149291" cy="801840"/>
        </p:xfrm>
        <a:graphic>
          <a:graphicData uri="http://schemas.openxmlformats.org/drawingml/2006/table">
            <a:tbl>
              <a:tblPr>
                <a:tableStyleId>{5C22544A-7EE6-4342-B048-85BDC9FD1C3A}</a:tableStyleId>
              </a:tblPr>
              <a:tblGrid>
                <a:gridCol w="559004">
                  <a:extLst>
                    <a:ext uri="{9D8B030D-6E8A-4147-A177-3AD203B41FA5}">
                      <a16:colId xmlns:a16="http://schemas.microsoft.com/office/drawing/2014/main" val="20000"/>
                    </a:ext>
                  </a:extLst>
                </a:gridCol>
                <a:gridCol w="38065">
                  <a:extLst>
                    <a:ext uri="{9D8B030D-6E8A-4147-A177-3AD203B41FA5}">
                      <a16:colId xmlns:a16="http://schemas.microsoft.com/office/drawing/2014/main" val="20001"/>
                    </a:ext>
                  </a:extLst>
                </a:gridCol>
                <a:gridCol w="1024601">
                  <a:extLst>
                    <a:ext uri="{9D8B030D-6E8A-4147-A177-3AD203B41FA5}">
                      <a16:colId xmlns:a16="http://schemas.microsoft.com/office/drawing/2014/main" val="20002"/>
                    </a:ext>
                  </a:extLst>
                </a:gridCol>
                <a:gridCol w="30772">
                  <a:extLst>
                    <a:ext uri="{9D8B030D-6E8A-4147-A177-3AD203B41FA5}">
                      <a16:colId xmlns:a16="http://schemas.microsoft.com/office/drawing/2014/main" val="20003"/>
                    </a:ext>
                  </a:extLst>
                </a:gridCol>
                <a:gridCol w="94539">
                  <a:extLst>
                    <a:ext uri="{9D8B030D-6E8A-4147-A177-3AD203B41FA5}">
                      <a16:colId xmlns:a16="http://schemas.microsoft.com/office/drawing/2014/main" val="20004"/>
                    </a:ext>
                  </a:extLst>
                </a:gridCol>
                <a:gridCol w="5414609">
                  <a:extLst>
                    <a:ext uri="{9D8B030D-6E8A-4147-A177-3AD203B41FA5}">
                      <a16:colId xmlns:a16="http://schemas.microsoft.com/office/drawing/2014/main" val="20005"/>
                    </a:ext>
                  </a:extLst>
                </a:gridCol>
                <a:gridCol w="33419">
                  <a:extLst>
                    <a:ext uri="{9D8B030D-6E8A-4147-A177-3AD203B41FA5}">
                      <a16:colId xmlns:a16="http://schemas.microsoft.com/office/drawing/2014/main" val="20006"/>
                    </a:ext>
                  </a:extLst>
                </a:gridCol>
                <a:gridCol w="33791">
                  <a:extLst>
                    <a:ext uri="{9D8B030D-6E8A-4147-A177-3AD203B41FA5}">
                      <a16:colId xmlns:a16="http://schemas.microsoft.com/office/drawing/2014/main" val="20007"/>
                    </a:ext>
                  </a:extLst>
                </a:gridCol>
                <a:gridCol w="1729991">
                  <a:extLst>
                    <a:ext uri="{9D8B030D-6E8A-4147-A177-3AD203B41FA5}">
                      <a16:colId xmlns:a16="http://schemas.microsoft.com/office/drawing/2014/main" val="20008"/>
                    </a:ext>
                  </a:extLst>
                </a:gridCol>
                <a:gridCol w="54805">
                  <a:extLst>
                    <a:ext uri="{9D8B030D-6E8A-4147-A177-3AD203B41FA5}">
                      <a16:colId xmlns:a16="http://schemas.microsoft.com/office/drawing/2014/main" val="20009"/>
                    </a:ext>
                  </a:extLst>
                </a:gridCol>
                <a:gridCol w="33039">
                  <a:extLst>
                    <a:ext uri="{9D8B030D-6E8A-4147-A177-3AD203B41FA5}">
                      <a16:colId xmlns:a16="http://schemas.microsoft.com/office/drawing/2014/main" val="20010"/>
                    </a:ext>
                  </a:extLst>
                </a:gridCol>
                <a:gridCol w="102656">
                  <a:extLst>
                    <a:ext uri="{9D8B030D-6E8A-4147-A177-3AD203B41FA5}">
                      <a16:colId xmlns:a16="http://schemas.microsoft.com/office/drawing/2014/main" val="20011"/>
                    </a:ext>
                  </a:extLst>
                </a:gridCol>
              </a:tblGrid>
              <a:tr h="194587">
                <a:tc gridSpan="12">
                  <a:txBody>
                    <a:bodyPr/>
                    <a:lstStyle/>
                    <a:p>
                      <a:pPr algn="ctr"/>
                      <a:endParaRPr lang="fr-FR" sz="1400" dirty="0">
                        <a:latin typeface="Unistra A"/>
                        <a:cs typeface="Unistra A"/>
                      </a:endParaRPr>
                    </a:p>
                  </a:txBody>
                  <a:tcPr marL="72000" marR="72000" marT="0" marB="504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194587">
                <a:tc>
                  <a:txBody>
                    <a:bodyPr/>
                    <a:lstStyle/>
                    <a:p>
                      <a:pPr algn="l"/>
                      <a:endParaRPr lang="fr-FR" sz="1400" dirty="0">
                        <a:latin typeface="Unistra A"/>
                        <a:cs typeface="Unistra A"/>
                      </a:endParaRPr>
                    </a:p>
                  </a:txBody>
                  <a:tcPr marL="0" marR="0" marT="0" marB="0">
                    <a:lnL w="6350" cap="flat" cmpd="sng" algn="ctr">
                      <a:no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r>
                        <a:rPr lang="fr-FR" sz="1400" b="1" dirty="0">
                          <a:latin typeface="Unistra A"/>
                          <a:cs typeface="Unistra A"/>
                        </a:rPr>
                        <a:t>Université</a:t>
                      </a:r>
                      <a:r>
                        <a:rPr lang="fr-FR" sz="1400" dirty="0">
                          <a:latin typeface="Unistra A"/>
                          <a:cs typeface="Unistra A"/>
                        </a:rPr>
                        <a:t> de Strasbourg</a:t>
                      </a:r>
                      <a:endParaRPr lang="fr-FR" sz="1400" dirty="0"/>
                    </a:p>
                  </a:txBody>
                  <a:tcPr marL="72000" marR="0" marT="2160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4587">
                <a:tc gridSpan="12">
                  <a:txBody>
                    <a:bodyPr/>
                    <a:lstStyle/>
                    <a:p>
                      <a:pPr algn="ctr"/>
                      <a:endParaRPr lang="fr-FR" sz="1400" dirty="0">
                        <a:latin typeface="Unistra A"/>
                        <a:cs typeface="Unistra A"/>
                      </a:endParaRPr>
                    </a:p>
                  </a:txBody>
                  <a:tcPr marL="0" marR="0" marT="0" marB="504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2"/>
                  </a:ext>
                </a:extLst>
              </a:tr>
            </a:tbl>
          </a:graphicData>
        </a:graphic>
      </p:graphicFrame>
      <p:sp>
        <p:nvSpPr>
          <p:cNvPr id="11" name="Espace réservé de la date 23"/>
          <p:cNvSpPr>
            <a:spLocks noGrp="1"/>
          </p:cNvSpPr>
          <p:nvPr>
            <p:ph type="dt" sz="half" idx="10"/>
          </p:nvPr>
        </p:nvSpPr>
        <p:spPr>
          <a:xfrm>
            <a:off x="598324" y="6309455"/>
            <a:ext cx="1013600" cy="274324"/>
          </a:xfrm>
        </p:spPr>
        <p:txBody>
          <a:bodyPr/>
          <a:lstStyle/>
          <a:p>
            <a:fld id="{36CA564F-FD4B-AE40-B362-26C83C39EC1B}" type="datetime1">
              <a:rPr lang="fr-FR" smtClean="0"/>
              <a:t>09/06/2020</a:t>
            </a:fld>
            <a:endParaRPr lang="fr-FR" dirty="0"/>
          </a:p>
        </p:txBody>
      </p:sp>
      <p:sp>
        <p:nvSpPr>
          <p:cNvPr id="12" name="Espace réservé du pied de page 24"/>
          <p:cNvSpPr>
            <a:spLocks noGrp="1"/>
          </p:cNvSpPr>
          <p:nvPr>
            <p:ph type="ftr" sz="quarter" idx="11"/>
          </p:nvPr>
        </p:nvSpPr>
        <p:spPr>
          <a:xfrm>
            <a:off x="1752600" y="6309455"/>
            <a:ext cx="5410200" cy="274324"/>
          </a:xfrm>
        </p:spPr>
        <p:txBody>
          <a:bodyPr/>
          <a:lstStyle/>
          <a:p>
            <a:r>
              <a:rPr lang="fr-FR" dirty="0"/>
              <a:t>Cliquez ici pour modifier le titre de votre présentation </a:t>
            </a:r>
          </a:p>
        </p:txBody>
      </p:sp>
      <p:sp>
        <p:nvSpPr>
          <p:cNvPr id="13" name="Espace réservé du numéro de diapositive 25"/>
          <p:cNvSpPr>
            <a:spLocks noGrp="1"/>
          </p:cNvSpPr>
          <p:nvPr>
            <p:ph type="sldNum" sz="quarter" idx="12"/>
          </p:nvPr>
        </p:nvSpPr>
        <p:spPr>
          <a:xfrm>
            <a:off x="0" y="6309455"/>
            <a:ext cx="555020" cy="274324"/>
          </a:xfrm>
        </p:spPr>
        <p:txBody>
          <a:bodyPr/>
          <a:lstStyle/>
          <a:p>
            <a:fld id="{2CEFAB9C-9D20-B149-B69D-443DC4350F1B}" type="slidenum">
              <a:rPr lang="fr-FR" smtClean="0"/>
              <a:pPr/>
              <a:t>‹N°›</a:t>
            </a:fld>
            <a:endParaRPr lang="fr-FR" dirty="0"/>
          </a:p>
        </p:txBody>
      </p:sp>
    </p:spTree>
    <p:extLst>
      <p:ext uri="{BB962C8B-B14F-4D97-AF65-F5344CB8AC3E}">
        <p14:creationId xmlns:p14="http://schemas.microsoft.com/office/powerpoint/2010/main" val="161864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images">
    <p:spTree>
      <p:nvGrpSpPr>
        <p:cNvPr id="1" name=""/>
        <p:cNvGrpSpPr/>
        <p:nvPr/>
      </p:nvGrpSpPr>
      <p:grpSpPr>
        <a:xfrm>
          <a:off x="0" y="0"/>
          <a:ext cx="0" cy="0"/>
          <a:chOff x="0" y="0"/>
          <a:chExt cx="0" cy="0"/>
        </a:xfrm>
      </p:grpSpPr>
      <p:sp>
        <p:nvSpPr>
          <p:cNvPr id="12" name="Espace réservé pour une image  10"/>
          <p:cNvSpPr>
            <a:spLocks noGrp="1"/>
          </p:cNvSpPr>
          <p:nvPr>
            <p:ph type="pic" sz="quarter" idx="14" hasCustomPrompt="1"/>
          </p:nvPr>
        </p:nvSpPr>
        <p:spPr>
          <a:xfrm>
            <a:off x="900067" y="2298700"/>
            <a:ext cx="3529013" cy="3468688"/>
          </a:xfrm>
        </p:spPr>
        <p:txBody>
          <a:bodyPr anchor="ctr">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400"/>
            </a:lvl1pPr>
          </a:lstStyle>
          <a:p>
            <a:r>
              <a:rPr lang="fr-FR" dirty="0"/>
              <a:t>Faites glissez une image </a:t>
            </a:r>
            <a:br>
              <a:rPr lang="fr-FR" dirty="0"/>
            </a:br>
            <a:r>
              <a:rPr lang="fr-FR" dirty="0"/>
              <a:t>ou cliquez sur l’icône pour choisir une image</a:t>
            </a:r>
          </a:p>
          <a:p>
            <a:endParaRPr lang="fr-FR" dirty="0"/>
          </a:p>
        </p:txBody>
      </p:sp>
      <p:sp>
        <p:nvSpPr>
          <p:cNvPr id="11" name="Espace réservé pour une image  10"/>
          <p:cNvSpPr>
            <a:spLocks noGrp="1"/>
          </p:cNvSpPr>
          <p:nvPr>
            <p:ph type="pic" sz="quarter" idx="13" hasCustomPrompt="1"/>
          </p:nvPr>
        </p:nvSpPr>
        <p:spPr>
          <a:xfrm>
            <a:off x="4873625" y="2298700"/>
            <a:ext cx="3529013" cy="3468688"/>
          </a:xfrm>
        </p:spPr>
        <p:txBody>
          <a:bodyPr anchor="ctr">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1400"/>
            </a:lvl1pPr>
          </a:lstStyle>
          <a:p>
            <a:r>
              <a:rPr lang="fr-FR" dirty="0"/>
              <a:t>Faites glissez une image </a:t>
            </a:r>
            <a:br>
              <a:rPr lang="fr-FR" dirty="0"/>
            </a:br>
            <a:r>
              <a:rPr lang="fr-FR" dirty="0"/>
              <a:t>ou cliquez sur l’icône pour choisir une image</a:t>
            </a:r>
          </a:p>
          <a:p>
            <a:endParaRPr lang="fr-FR" dirty="0"/>
          </a:p>
        </p:txBody>
      </p:sp>
      <p:sp>
        <p:nvSpPr>
          <p:cNvPr id="22" name="Espace réservé du texte 6"/>
          <p:cNvSpPr>
            <a:spLocks noGrp="1"/>
          </p:cNvSpPr>
          <p:nvPr>
            <p:ph type="body" sz="quarter" idx="15" hasCustomPrompt="1"/>
          </p:nvPr>
        </p:nvSpPr>
        <p:spPr>
          <a:xfrm>
            <a:off x="789551" y="496625"/>
            <a:ext cx="7372698" cy="652282"/>
          </a:xfrm>
          <a:prstGeom prst="rect">
            <a:avLst/>
          </a:prstGeom>
        </p:spPr>
        <p:txBody>
          <a:bodyPr vert="horz"/>
          <a:lstStyle>
            <a:lvl1pPr marL="0" indent="0">
              <a:buNone/>
              <a:defRPr sz="2400" baseline="0">
                <a:latin typeface="Unistra A"/>
                <a:cs typeface="Unistra A"/>
              </a:defRPr>
            </a:lvl1pPr>
          </a:lstStyle>
          <a:p>
            <a:pPr lvl="0"/>
            <a:r>
              <a:rPr lang="fr-FR" dirty="0"/>
              <a:t>Titre de la diapositive</a:t>
            </a:r>
          </a:p>
        </p:txBody>
      </p:sp>
      <p:sp>
        <p:nvSpPr>
          <p:cNvPr id="23" name="Espace réservé du texte 11"/>
          <p:cNvSpPr>
            <a:spLocks noGrp="1"/>
          </p:cNvSpPr>
          <p:nvPr>
            <p:ph type="body" sz="quarter" idx="16" hasCustomPrompt="1"/>
          </p:nvPr>
        </p:nvSpPr>
        <p:spPr>
          <a:xfrm>
            <a:off x="789550" y="249945"/>
            <a:ext cx="3621625" cy="301005"/>
          </a:xfrm>
          <a:prstGeom prst="rect">
            <a:avLst/>
          </a:prstGeom>
        </p:spPr>
        <p:txBody>
          <a:bodyPr vert="horz"/>
          <a:lstStyle>
            <a:lvl1pPr marL="0" indent="0">
              <a:buNone/>
              <a:defRPr sz="1400" baseline="0"/>
            </a:lvl1pPr>
          </a:lstStyle>
          <a:p>
            <a:pPr lvl="0"/>
            <a:r>
              <a:rPr lang="fr-FR" dirty="0"/>
              <a:t>Chapitre 1 | Titre du chapitre</a:t>
            </a:r>
          </a:p>
        </p:txBody>
      </p:sp>
      <p:graphicFrame>
        <p:nvGraphicFramePr>
          <p:cNvPr id="13" name="Tableau 12"/>
          <p:cNvGraphicFramePr>
            <a:graphicFrameLocks noGrp="1"/>
          </p:cNvGraphicFramePr>
          <p:nvPr userDrawn="1">
            <p:extLst>
              <p:ext uri="{D42A27DB-BD31-4B8C-83A1-F6EECF244321}">
                <p14:modId xmlns:p14="http://schemas.microsoft.com/office/powerpoint/2010/main" val="2380093033"/>
              </p:ext>
            </p:extLst>
          </p:nvPr>
        </p:nvGraphicFramePr>
        <p:xfrm>
          <a:off x="1" y="6055594"/>
          <a:ext cx="9149291" cy="801840"/>
        </p:xfrm>
        <a:graphic>
          <a:graphicData uri="http://schemas.openxmlformats.org/drawingml/2006/table">
            <a:tbl>
              <a:tblPr>
                <a:tableStyleId>{5C22544A-7EE6-4342-B048-85BDC9FD1C3A}</a:tableStyleId>
              </a:tblPr>
              <a:tblGrid>
                <a:gridCol w="559004">
                  <a:extLst>
                    <a:ext uri="{9D8B030D-6E8A-4147-A177-3AD203B41FA5}">
                      <a16:colId xmlns:a16="http://schemas.microsoft.com/office/drawing/2014/main" val="20000"/>
                    </a:ext>
                  </a:extLst>
                </a:gridCol>
                <a:gridCol w="38065">
                  <a:extLst>
                    <a:ext uri="{9D8B030D-6E8A-4147-A177-3AD203B41FA5}">
                      <a16:colId xmlns:a16="http://schemas.microsoft.com/office/drawing/2014/main" val="20001"/>
                    </a:ext>
                  </a:extLst>
                </a:gridCol>
                <a:gridCol w="1024601">
                  <a:extLst>
                    <a:ext uri="{9D8B030D-6E8A-4147-A177-3AD203B41FA5}">
                      <a16:colId xmlns:a16="http://schemas.microsoft.com/office/drawing/2014/main" val="20002"/>
                    </a:ext>
                  </a:extLst>
                </a:gridCol>
                <a:gridCol w="30772">
                  <a:extLst>
                    <a:ext uri="{9D8B030D-6E8A-4147-A177-3AD203B41FA5}">
                      <a16:colId xmlns:a16="http://schemas.microsoft.com/office/drawing/2014/main" val="20003"/>
                    </a:ext>
                  </a:extLst>
                </a:gridCol>
                <a:gridCol w="94539">
                  <a:extLst>
                    <a:ext uri="{9D8B030D-6E8A-4147-A177-3AD203B41FA5}">
                      <a16:colId xmlns:a16="http://schemas.microsoft.com/office/drawing/2014/main" val="20004"/>
                    </a:ext>
                  </a:extLst>
                </a:gridCol>
                <a:gridCol w="5414609">
                  <a:extLst>
                    <a:ext uri="{9D8B030D-6E8A-4147-A177-3AD203B41FA5}">
                      <a16:colId xmlns:a16="http://schemas.microsoft.com/office/drawing/2014/main" val="20005"/>
                    </a:ext>
                  </a:extLst>
                </a:gridCol>
                <a:gridCol w="33419">
                  <a:extLst>
                    <a:ext uri="{9D8B030D-6E8A-4147-A177-3AD203B41FA5}">
                      <a16:colId xmlns:a16="http://schemas.microsoft.com/office/drawing/2014/main" val="20006"/>
                    </a:ext>
                  </a:extLst>
                </a:gridCol>
                <a:gridCol w="33791">
                  <a:extLst>
                    <a:ext uri="{9D8B030D-6E8A-4147-A177-3AD203B41FA5}">
                      <a16:colId xmlns:a16="http://schemas.microsoft.com/office/drawing/2014/main" val="20007"/>
                    </a:ext>
                  </a:extLst>
                </a:gridCol>
                <a:gridCol w="1729991">
                  <a:extLst>
                    <a:ext uri="{9D8B030D-6E8A-4147-A177-3AD203B41FA5}">
                      <a16:colId xmlns:a16="http://schemas.microsoft.com/office/drawing/2014/main" val="20008"/>
                    </a:ext>
                  </a:extLst>
                </a:gridCol>
                <a:gridCol w="54805">
                  <a:extLst>
                    <a:ext uri="{9D8B030D-6E8A-4147-A177-3AD203B41FA5}">
                      <a16:colId xmlns:a16="http://schemas.microsoft.com/office/drawing/2014/main" val="20009"/>
                    </a:ext>
                  </a:extLst>
                </a:gridCol>
                <a:gridCol w="33039">
                  <a:extLst>
                    <a:ext uri="{9D8B030D-6E8A-4147-A177-3AD203B41FA5}">
                      <a16:colId xmlns:a16="http://schemas.microsoft.com/office/drawing/2014/main" val="20010"/>
                    </a:ext>
                  </a:extLst>
                </a:gridCol>
                <a:gridCol w="102656">
                  <a:extLst>
                    <a:ext uri="{9D8B030D-6E8A-4147-A177-3AD203B41FA5}">
                      <a16:colId xmlns:a16="http://schemas.microsoft.com/office/drawing/2014/main" val="20011"/>
                    </a:ext>
                  </a:extLst>
                </a:gridCol>
              </a:tblGrid>
              <a:tr h="194587">
                <a:tc gridSpan="12">
                  <a:txBody>
                    <a:bodyPr/>
                    <a:lstStyle/>
                    <a:p>
                      <a:pPr algn="ctr"/>
                      <a:endParaRPr lang="fr-FR" sz="1400" dirty="0">
                        <a:latin typeface="Unistra A"/>
                        <a:cs typeface="Unistra A"/>
                      </a:endParaRPr>
                    </a:p>
                  </a:txBody>
                  <a:tcPr marL="72000" marR="72000" marT="0" marB="504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194587">
                <a:tc>
                  <a:txBody>
                    <a:bodyPr/>
                    <a:lstStyle/>
                    <a:p>
                      <a:pPr algn="l"/>
                      <a:endParaRPr lang="fr-FR" sz="1400" dirty="0">
                        <a:latin typeface="Unistra A"/>
                        <a:cs typeface="Unistra A"/>
                      </a:endParaRPr>
                    </a:p>
                  </a:txBody>
                  <a:tcPr marL="0" marR="0" marT="0" marB="0">
                    <a:lnL w="6350" cap="flat" cmpd="sng" algn="ctr">
                      <a:no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r>
                        <a:rPr lang="fr-FR" sz="1400" b="1" dirty="0">
                          <a:latin typeface="Unistra A"/>
                          <a:cs typeface="Unistra A"/>
                        </a:rPr>
                        <a:t>Université</a:t>
                      </a:r>
                      <a:r>
                        <a:rPr lang="fr-FR" sz="1400" dirty="0">
                          <a:latin typeface="Unistra A"/>
                          <a:cs typeface="Unistra A"/>
                        </a:rPr>
                        <a:t> de Strasbourg</a:t>
                      </a:r>
                      <a:endParaRPr lang="fr-FR" sz="1400" dirty="0"/>
                    </a:p>
                  </a:txBody>
                  <a:tcPr marL="72000" marR="0" marT="2160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4587">
                <a:tc gridSpan="12">
                  <a:txBody>
                    <a:bodyPr/>
                    <a:lstStyle/>
                    <a:p>
                      <a:pPr algn="ctr"/>
                      <a:endParaRPr lang="fr-FR" sz="1400" dirty="0">
                        <a:latin typeface="Unistra A"/>
                        <a:cs typeface="Unistra A"/>
                      </a:endParaRPr>
                    </a:p>
                  </a:txBody>
                  <a:tcPr marL="0" marR="0" marT="0" marB="504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2"/>
                  </a:ext>
                </a:extLst>
              </a:tr>
            </a:tbl>
          </a:graphicData>
        </a:graphic>
      </p:graphicFrame>
      <p:sp>
        <p:nvSpPr>
          <p:cNvPr id="14" name="Espace réservé de la date 23"/>
          <p:cNvSpPr>
            <a:spLocks noGrp="1"/>
          </p:cNvSpPr>
          <p:nvPr>
            <p:ph type="dt" sz="half" idx="10"/>
          </p:nvPr>
        </p:nvSpPr>
        <p:spPr>
          <a:xfrm>
            <a:off x="598324" y="6309455"/>
            <a:ext cx="1013600" cy="274324"/>
          </a:xfrm>
        </p:spPr>
        <p:txBody>
          <a:bodyPr/>
          <a:lstStyle/>
          <a:p>
            <a:fld id="{36CA564F-FD4B-AE40-B362-26C83C39EC1B}" type="datetime1">
              <a:rPr lang="fr-FR" smtClean="0"/>
              <a:t>09/06/2020</a:t>
            </a:fld>
            <a:endParaRPr lang="fr-FR" dirty="0"/>
          </a:p>
        </p:txBody>
      </p:sp>
      <p:sp>
        <p:nvSpPr>
          <p:cNvPr id="15" name="Espace réservé du pied de page 24"/>
          <p:cNvSpPr>
            <a:spLocks noGrp="1"/>
          </p:cNvSpPr>
          <p:nvPr>
            <p:ph type="ftr" sz="quarter" idx="11"/>
          </p:nvPr>
        </p:nvSpPr>
        <p:spPr>
          <a:xfrm>
            <a:off x="1752600" y="6309455"/>
            <a:ext cx="5410200" cy="274324"/>
          </a:xfrm>
        </p:spPr>
        <p:txBody>
          <a:bodyPr/>
          <a:lstStyle/>
          <a:p>
            <a:r>
              <a:rPr lang="fr-FR" dirty="0"/>
              <a:t>Cliquez ici pour modifier le titre de votre présentation </a:t>
            </a:r>
          </a:p>
        </p:txBody>
      </p:sp>
      <p:sp>
        <p:nvSpPr>
          <p:cNvPr id="16" name="Espace réservé du numéro de diapositive 25"/>
          <p:cNvSpPr>
            <a:spLocks noGrp="1"/>
          </p:cNvSpPr>
          <p:nvPr>
            <p:ph type="sldNum" sz="quarter" idx="12"/>
          </p:nvPr>
        </p:nvSpPr>
        <p:spPr>
          <a:xfrm>
            <a:off x="0" y="6309455"/>
            <a:ext cx="555020" cy="274324"/>
          </a:xfrm>
        </p:spPr>
        <p:txBody>
          <a:bodyPr/>
          <a:lstStyle/>
          <a:p>
            <a:fld id="{2CEFAB9C-9D20-B149-B69D-443DC4350F1B}" type="slidenum">
              <a:rPr lang="fr-FR" smtClean="0"/>
              <a:pPr/>
              <a:t>‹N°›</a:t>
            </a:fld>
            <a:endParaRPr lang="fr-FR" dirty="0"/>
          </a:p>
        </p:txBody>
      </p:sp>
    </p:spTree>
    <p:extLst>
      <p:ext uri="{BB962C8B-B14F-4D97-AF65-F5344CB8AC3E}">
        <p14:creationId xmlns:p14="http://schemas.microsoft.com/office/powerpoint/2010/main" val="98402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ois images">
    <p:spTree>
      <p:nvGrpSpPr>
        <p:cNvPr id="1" name=""/>
        <p:cNvGrpSpPr/>
        <p:nvPr/>
      </p:nvGrpSpPr>
      <p:grpSpPr>
        <a:xfrm>
          <a:off x="0" y="0"/>
          <a:ext cx="0" cy="0"/>
          <a:chOff x="0" y="0"/>
          <a:chExt cx="0" cy="0"/>
        </a:xfrm>
      </p:grpSpPr>
      <p:sp>
        <p:nvSpPr>
          <p:cNvPr id="13" name="Espace réservé pour une image  12"/>
          <p:cNvSpPr>
            <a:spLocks noGrp="1"/>
          </p:cNvSpPr>
          <p:nvPr>
            <p:ph type="pic" sz="quarter" idx="13" hasCustomPrompt="1"/>
          </p:nvPr>
        </p:nvSpPr>
        <p:spPr>
          <a:xfrm>
            <a:off x="887413" y="3733800"/>
            <a:ext cx="2146300" cy="2108200"/>
          </a:xfrm>
        </p:spPr>
        <p:txBody>
          <a:bodyPr anchor="ctr">
            <a:normAutofit/>
          </a:bodyPr>
          <a:lstStyle>
            <a:lvl1pPr marL="0" indent="0" algn="ctr">
              <a:buNone/>
              <a:defRPr sz="1400"/>
            </a:lvl1pPr>
          </a:lstStyle>
          <a:p>
            <a:r>
              <a:rPr lang="fr-FR" dirty="0"/>
              <a:t>Faites glissez une image </a:t>
            </a:r>
            <a:br>
              <a:rPr lang="fr-FR" dirty="0"/>
            </a:br>
            <a:r>
              <a:rPr lang="fr-FR" dirty="0"/>
              <a:t>ou cliquez sur l’icône pour choisir une image</a:t>
            </a:r>
          </a:p>
          <a:p>
            <a:endParaRPr lang="fr-FR" dirty="0"/>
          </a:p>
        </p:txBody>
      </p:sp>
      <p:sp>
        <p:nvSpPr>
          <p:cNvPr id="14" name="Espace réservé pour une image  12"/>
          <p:cNvSpPr>
            <a:spLocks noGrp="1"/>
          </p:cNvSpPr>
          <p:nvPr>
            <p:ph type="pic" sz="quarter" idx="14" hasCustomPrompt="1"/>
          </p:nvPr>
        </p:nvSpPr>
        <p:spPr>
          <a:xfrm>
            <a:off x="3504482" y="3733800"/>
            <a:ext cx="2146300" cy="2108200"/>
          </a:xfrm>
        </p:spPr>
        <p:txBody>
          <a:bodyPr anchor="ctr">
            <a:normAutofit/>
          </a:bodyPr>
          <a:lstStyle>
            <a:lvl1pPr marL="0" indent="0" algn="ctr">
              <a:buNone/>
              <a:defRPr sz="1400"/>
            </a:lvl1pPr>
          </a:lstStyle>
          <a:p>
            <a:r>
              <a:rPr lang="fr-FR" dirty="0"/>
              <a:t>Faites glissez une image </a:t>
            </a:r>
            <a:br>
              <a:rPr lang="fr-FR" dirty="0"/>
            </a:br>
            <a:r>
              <a:rPr lang="fr-FR" dirty="0"/>
              <a:t>ou cliquez sur l’icône pour choisir une image</a:t>
            </a:r>
          </a:p>
          <a:p>
            <a:endParaRPr lang="fr-FR" dirty="0"/>
          </a:p>
        </p:txBody>
      </p:sp>
      <p:sp>
        <p:nvSpPr>
          <p:cNvPr id="15" name="Espace réservé pour une image  12"/>
          <p:cNvSpPr>
            <a:spLocks noGrp="1"/>
          </p:cNvSpPr>
          <p:nvPr>
            <p:ph type="pic" sz="quarter" idx="15" hasCustomPrompt="1"/>
          </p:nvPr>
        </p:nvSpPr>
        <p:spPr>
          <a:xfrm>
            <a:off x="6116994" y="3733800"/>
            <a:ext cx="2146300" cy="2108200"/>
          </a:xfrm>
        </p:spPr>
        <p:txBody>
          <a:bodyPr anchor="ctr">
            <a:normAutofit/>
          </a:bodyPr>
          <a:lstStyle>
            <a:lvl1pPr marL="0" indent="0" algn="ctr">
              <a:buNone/>
              <a:defRPr sz="1400"/>
            </a:lvl1pPr>
          </a:lstStyle>
          <a:p>
            <a:r>
              <a:rPr lang="fr-FR" dirty="0"/>
              <a:t>Faites glissez une image </a:t>
            </a:r>
            <a:br>
              <a:rPr lang="fr-FR" dirty="0"/>
            </a:br>
            <a:r>
              <a:rPr lang="fr-FR" dirty="0"/>
              <a:t>ou cliquez sur l’icône pour choisir une image</a:t>
            </a:r>
          </a:p>
          <a:p>
            <a:endParaRPr lang="fr-FR" dirty="0"/>
          </a:p>
        </p:txBody>
      </p:sp>
      <p:sp>
        <p:nvSpPr>
          <p:cNvPr id="23" name="Espace réservé du texte 6"/>
          <p:cNvSpPr>
            <a:spLocks noGrp="1"/>
          </p:cNvSpPr>
          <p:nvPr>
            <p:ph type="body" sz="quarter" idx="16" hasCustomPrompt="1"/>
          </p:nvPr>
        </p:nvSpPr>
        <p:spPr>
          <a:xfrm>
            <a:off x="789551" y="496625"/>
            <a:ext cx="7372698" cy="652282"/>
          </a:xfrm>
          <a:prstGeom prst="rect">
            <a:avLst/>
          </a:prstGeom>
        </p:spPr>
        <p:txBody>
          <a:bodyPr vert="horz"/>
          <a:lstStyle>
            <a:lvl1pPr marL="0" indent="0">
              <a:buNone/>
              <a:defRPr sz="2400" baseline="0">
                <a:latin typeface="Unistra A"/>
                <a:cs typeface="Unistra A"/>
              </a:defRPr>
            </a:lvl1pPr>
          </a:lstStyle>
          <a:p>
            <a:pPr lvl="0"/>
            <a:r>
              <a:rPr lang="fr-FR" dirty="0"/>
              <a:t>Titre de la diapositive</a:t>
            </a:r>
          </a:p>
        </p:txBody>
      </p:sp>
      <p:sp>
        <p:nvSpPr>
          <p:cNvPr id="24" name="Espace réservé du texte 11"/>
          <p:cNvSpPr>
            <a:spLocks noGrp="1"/>
          </p:cNvSpPr>
          <p:nvPr>
            <p:ph type="body" sz="quarter" idx="17" hasCustomPrompt="1"/>
          </p:nvPr>
        </p:nvSpPr>
        <p:spPr>
          <a:xfrm>
            <a:off x="789550" y="249945"/>
            <a:ext cx="3621625" cy="301005"/>
          </a:xfrm>
          <a:prstGeom prst="rect">
            <a:avLst/>
          </a:prstGeom>
        </p:spPr>
        <p:txBody>
          <a:bodyPr vert="horz"/>
          <a:lstStyle>
            <a:lvl1pPr marL="0" indent="0">
              <a:buNone/>
              <a:defRPr sz="1400" baseline="0"/>
            </a:lvl1pPr>
          </a:lstStyle>
          <a:p>
            <a:pPr lvl="0"/>
            <a:r>
              <a:rPr lang="fr-FR" dirty="0"/>
              <a:t>Chapitre 1 | Titre du chapitre</a:t>
            </a:r>
          </a:p>
        </p:txBody>
      </p:sp>
      <p:graphicFrame>
        <p:nvGraphicFramePr>
          <p:cNvPr id="17" name="Tableau 16"/>
          <p:cNvGraphicFramePr>
            <a:graphicFrameLocks noGrp="1"/>
          </p:cNvGraphicFramePr>
          <p:nvPr userDrawn="1">
            <p:extLst>
              <p:ext uri="{D42A27DB-BD31-4B8C-83A1-F6EECF244321}">
                <p14:modId xmlns:p14="http://schemas.microsoft.com/office/powerpoint/2010/main" val="2380093033"/>
              </p:ext>
            </p:extLst>
          </p:nvPr>
        </p:nvGraphicFramePr>
        <p:xfrm>
          <a:off x="1" y="6055594"/>
          <a:ext cx="9149291" cy="975840"/>
        </p:xfrm>
        <a:graphic>
          <a:graphicData uri="http://schemas.openxmlformats.org/drawingml/2006/table">
            <a:tbl>
              <a:tblPr>
                <a:tableStyleId>{5C22544A-7EE6-4342-B048-85BDC9FD1C3A}</a:tableStyleId>
              </a:tblPr>
              <a:tblGrid>
                <a:gridCol w="559004">
                  <a:extLst>
                    <a:ext uri="{9D8B030D-6E8A-4147-A177-3AD203B41FA5}">
                      <a16:colId xmlns:a16="http://schemas.microsoft.com/office/drawing/2014/main" val="20000"/>
                    </a:ext>
                  </a:extLst>
                </a:gridCol>
                <a:gridCol w="38065">
                  <a:extLst>
                    <a:ext uri="{9D8B030D-6E8A-4147-A177-3AD203B41FA5}">
                      <a16:colId xmlns:a16="http://schemas.microsoft.com/office/drawing/2014/main" val="20001"/>
                    </a:ext>
                  </a:extLst>
                </a:gridCol>
                <a:gridCol w="1024601">
                  <a:extLst>
                    <a:ext uri="{9D8B030D-6E8A-4147-A177-3AD203B41FA5}">
                      <a16:colId xmlns:a16="http://schemas.microsoft.com/office/drawing/2014/main" val="20002"/>
                    </a:ext>
                  </a:extLst>
                </a:gridCol>
                <a:gridCol w="30772">
                  <a:extLst>
                    <a:ext uri="{9D8B030D-6E8A-4147-A177-3AD203B41FA5}">
                      <a16:colId xmlns:a16="http://schemas.microsoft.com/office/drawing/2014/main" val="20003"/>
                    </a:ext>
                  </a:extLst>
                </a:gridCol>
                <a:gridCol w="94539">
                  <a:extLst>
                    <a:ext uri="{9D8B030D-6E8A-4147-A177-3AD203B41FA5}">
                      <a16:colId xmlns:a16="http://schemas.microsoft.com/office/drawing/2014/main" val="20004"/>
                    </a:ext>
                  </a:extLst>
                </a:gridCol>
                <a:gridCol w="5414609">
                  <a:extLst>
                    <a:ext uri="{9D8B030D-6E8A-4147-A177-3AD203B41FA5}">
                      <a16:colId xmlns:a16="http://schemas.microsoft.com/office/drawing/2014/main" val="20005"/>
                    </a:ext>
                  </a:extLst>
                </a:gridCol>
                <a:gridCol w="33419">
                  <a:extLst>
                    <a:ext uri="{9D8B030D-6E8A-4147-A177-3AD203B41FA5}">
                      <a16:colId xmlns:a16="http://schemas.microsoft.com/office/drawing/2014/main" val="20006"/>
                    </a:ext>
                  </a:extLst>
                </a:gridCol>
                <a:gridCol w="33791">
                  <a:extLst>
                    <a:ext uri="{9D8B030D-6E8A-4147-A177-3AD203B41FA5}">
                      <a16:colId xmlns:a16="http://schemas.microsoft.com/office/drawing/2014/main" val="20007"/>
                    </a:ext>
                  </a:extLst>
                </a:gridCol>
                <a:gridCol w="1729991">
                  <a:extLst>
                    <a:ext uri="{9D8B030D-6E8A-4147-A177-3AD203B41FA5}">
                      <a16:colId xmlns:a16="http://schemas.microsoft.com/office/drawing/2014/main" val="20008"/>
                    </a:ext>
                  </a:extLst>
                </a:gridCol>
                <a:gridCol w="54805">
                  <a:extLst>
                    <a:ext uri="{9D8B030D-6E8A-4147-A177-3AD203B41FA5}">
                      <a16:colId xmlns:a16="http://schemas.microsoft.com/office/drawing/2014/main" val="20009"/>
                    </a:ext>
                  </a:extLst>
                </a:gridCol>
                <a:gridCol w="33039">
                  <a:extLst>
                    <a:ext uri="{9D8B030D-6E8A-4147-A177-3AD203B41FA5}">
                      <a16:colId xmlns:a16="http://schemas.microsoft.com/office/drawing/2014/main" val="20010"/>
                    </a:ext>
                  </a:extLst>
                </a:gridCol>
                <a:gridCol w="102656">
                  <a:extLst>
                    <a:ext uri="{9D8B030D-6E8A-4147-A177-3AD203B41FA5}">
                      <a16:colId xmlns:a16="http://schemas.microsoft.com/office/drawing/2014/main" val="20011"/>
                    </a:ext>
                  </a:extLst>
                </a:gridCol>
              </a:tblGrid>
              <a:tr h="194587">
                <a:tc gridSpan="12">
                  <a:txBody>
                    <a:bodyPr/>
                    <a:lstStyle/>
                    <a:p>
                      <a:pPr algn="ctr"/>
                      <a:endParaRPr lang="fr-FR" sz="1400" dirty="0">
                        <a:latin typeface="Unistra A"/>
                        <a:cs typeface="Unistra A"/>
                      </a:endParaRPr>
                    </a:p>
                  </a:txBody>
                  <a:tcPr marL="72000" marR="72000" marT="0" marB="5040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prstClr val="black"/>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194587">
                <a:tc>
                  <a:txBody>
                    <a:bodyPr/>
                    <a:lstStyle/>
                    <a:p>
                      <a:pPr algn="l"/>
                      <a:endParaRPr lang="fr-FR" sz="1400" dirty="0">
                        <a:latin typeface="Unistra A"/>
                        <a:cs typeface="Unistra A"/>
                      </a:endParaRPr>
                    </a:p>
                  </a:txBody>
                  <a:tcPr marL="0" marR="0" marT="0" marB="0">
                    <a:lnL w="6350" cap="flat" cmpd="sng" algn="ctr">
                      <a:no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r>
                        <a:rPr lang="fr-FR" sz="1400" b="1" dirty="0">
                          <a:latin typeface="Unistra A"/>
                          <a:cs typeface="Unistra A"/>
                        </a:rPr>
                        <a:t>Université</a:t>
                      </a:r>
                      <a:r>
                        <a:rPr lang="fr-FR" sz="1400" dirty="0">
                          <a:latin typeface="Unistra A"/>
                          <a:cs typeface="Unistra A"/>
                        </a:rPr>
                        <a:t> de Strasbourg</a:t>
                      </a:r>
                      <a:endParaRPr lang="fr-FR" sz="1400" dirty="0"/>
                    </a:p>
                  </a:txBody>
                  <a:tcPr marL="72000" marR="0" marT="2160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a:p>
                  </a:txBody>
                  <a:tcPr marL="0" marR="0" marT="0" marB="0">
                    <a:lnL w="6350" cap="flat" cmpd="sng" algn="ctr">
                      <a:solidFill>
                        <a:prstClr val="black"/>
                      </a:solidFill>
                      <a:prstDash val="solid"/>
                      <a:round/>
                      <a:headEnd type="none" w="med" len="med"/>
                      <a:tailEnd type="none" w="med" len="med"/>
                    </a:lnL>
                    <a:lnR w="6350" cap="flat" cmpd="sng" algn="ctr">
                      <a:solidFill>
                        <a:prstClr val="black"/>
                      </a:solid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tc>
                  <a:txBody>
                    <a:bodyPr/>
                    <a:lstStyle/>
                    <a:p>
                      <a:endParaRPr lang="fr-FR" dirty="0"/>
                    </a:p>
                  </a:txBody>
                  <a:tcPr marL="0" marR="0" marT="0" marB="0">
                    <a:lnL w="6350" cap="flat" cmpd="sng" algn="ctr">
                      <a:solidFill>
                        <a:prstClr val="black"/>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prstClr val="black"/>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94587">
                <a:tc gridSpan="12">
                  <a:txBody>
                    <a:bodyPr/>
                    <a:lstStyle/>
                    <a:p>
                      <a:pPr algn="ctr"/>
                      <a:endParaRPr lang="fr-FR" sz="1400" dirty="0">
                        <a:latin typeface="Unistra A"/>
                        <a:cs typeface="Unistra A"/>
                      </a:endParaRPr>
                    </a:p>
                  </a:txBody>
                  <a:tcPr marL="0" marR="0" marT="0" marB="504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2"/>
                  </a:ext>
                </a:extLst>
              </a:tr>
            </a:tbl>
          </a:graphicData>
        </a:graphic>
      </p:graphicFrame>
      <p:sp>
        <p:nvSpPr>
          <p:cNvPr id="18" name="Espace réservé de la date 23"/>
          <p:cNvSpPr>
            <a:spLocks noGrp="1"/>
          </p:cNvSpPr>
          <p:nvPr>
            <p:ph type="dt" sz="half" idx="10"/>
          </p:nvPr>
        </p:nvSpPr>
        <p:spPr>
          <a:xfrm>
            <a:off x="598324" y="6309455"/>
            <a:ext cx="1013600" cy="274324"/>
          </a:xfrm>
        </p:spPr>
        <p:txBody>
          <a:bodyPr/>
          <a:lstStyle/>
          <a:p>
            <a:fld id="{36CA564F-FD4B-AE40-B362-26C83C39EC1B}" type="datetime1">
              <a:rPr lang="fr-FR" smtClean="0"/>
              <a:t>09/06/2020</a:t>
            </a:fld>
            <a:endParaRPr lang="fr-FR" dirty="0"/>
          </a:p>
        </p:txBody>
      </p:sp>
      <p:sp>
        <p:nvSpPr>
          <p:cNvPr id="22" name="Espace réservé du pied de page 24"/>
          <p:cNvSpPr>
            <a:spLocks noGrp="1"/>
          </p:cNvSpPr>
          <p:nvPr>
            <p:ph type="ftr" sz="quarter" idx="11"/>
          </p:nvPr>
        </p:nvSpPr>
        <p:spPr>
          <a:xfrm>
            <a:off x="1752600" y="6309455"/>
            <a:ext cx="5410200" cy="274324"/>
          </a:xfrm>
        </p:spPr>
        <p:txBody>
          <a:bodyPr/>
          <a:lstStyle/>
          <a:p>
            <a:r>
              <a:rPr lang="fr-FR" dirty="0"/>
              <a:t>Cliquez ici pour modifier le titre de votre présentation </a:t>
            </a:r>
          </a:p>
        </p:txBody>
      </p:sp>
      <p:sp>
        <p:nvSpPr>
          <p:cNvPr id="25" name="Espace réservé du numéro de diapositive 25"/>
          <p:cNvSpPr>
            <a:spLocks noGrp="1"/>
          </p:cNvSpPr>
          <p:nvPr>
            <p:ph type="sldNum" sz="quarter" idx="12"/>
          </p:nvPr>
        </p:nvSpPr>
        <p:spPr>
          <a:xfrm>
            <a:off x="0" y="6309455"/>
            <a:ext cx="555020" cy="274324"/>
          </a:xfrm>
        </p:spPr>
        <p:txBody>
          <a:bodyPr/>
          <a:lstStyle/>
          <a:p>
            <a:fld id="{2CEFAB9C-9D20-B149-B69D-443DC4350F1B}" type="slidenum">
              <a:rPr lang="fr-FR" smtClean="0"/>
              <a:pPr/>
              <a:t>‹N°›</a:t>
            </a:fld>
            <a:endParaRPr lang="fr-FR" dirty="0"/>
          </a:p>
        </p:txBody>
      </p:sp>
    </p:spTree>
    <p:extLst>
      <p:ext uri="{BB962C8B-B14F-4D97-AF65-F5344CB8AC3E}">
        <p14:creationId xmlns:p14="http://schemas.microsoft.com/office/powerpoint/2010/main" val="2856995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6334472" cy="1143000"/>
          </a:xfrm>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p:cNvSpPr>
            <a:spLocks noGrp="1" noChangeArrowheads="1"/>
          </p:cNvSpPr>
          <p:nvPr>
            <p:ph type="dt" sz="half" idx="10"/>
          </p:nvPr>
        </p:nvSpPr>
        <p:spPr/>
        <p:txBody>
          <a:bodyPr/>
          <a:lstStyle>
            <a:lvl1pPr>
              <a:defRPr sz="1100">
                <a:latin typeface="Arial" pitchFamily="34" charset="0"/>
                <a:cs typeface="Arial" pitchFamily="34" charset="0"/>
              </a:defRPr>
            </a:lvl1pPr>
          </a:lstStyle>
          <a:p>
            <a:pPr>
              <a:defRPr/>
            </a:pPr>
            <a:endParaRPr lang="fr-FR"/>
          </a:p>
        </p:txBody>
      </p:sp>
      <p:sp>
        <p:nvSpPr>
          <p:cNvPr id="5" name="Rectangle 5"/>
          <p:cNvSpPr>
            <a:spLocks noGrp="1" noChangeArrowheads="1"/>
          </p:cNvSpPr>
          <p:nvPr>
            <p:ph type="ftr" sz="quarter" idx="11"/>
          </p:nvPr>
        </p:nvSpPr>
        <p:spPr/>
        <p:txBody>
          <a:bodyPr/>
          <a:lstStyle>
            <a:lvl1pPr>
              <a:defRPr/>
            </a:lvl1pPr>
          </a:lstStyle>
          <a:p>
            <a:pPr>
              <a:defRPr/>
            </a:pPr>
            <a:endParaRPr lang="fr-FR"/>
          </a:p>
        </p:txBody>
      </p:sp>
      <p:sp>
        <p:nvSpPr>
          <p:cNvPr id="6" name="Rectangle 6"/>
          <p:cNvSpPr>
            <a:spLocks noGrp="1" noChangeArrowheads="1"/>
          </p:cNvSpPr>
          <p:nvPr>
            <p:ph type="sldNum" sz="quarter" idx="12"/>
          </p:nvPr>
        </p:nvSpPr>
        <p:spPr/>
        <p:txBody>
          <a:bodyPr/>
          <a:lstStyle>
            <a:lvl1pPr>
              <a:defRPr/>
            </a:lvl1pPr>
          </a:lstStyle>
          <a:p>
            <a:pPr>
              <a:defRPr/>
            </a:pPr>
            <a:fld id="{ADAFE24E-092A-46FB-87D3-9FA5683432EB}" type="slidenum">
              <a:rPr lang="fr-FR"/>
              <a:pPr>
                <a:defRPr/>
              </a:pPr>
              <a:t>‹N°›</a:t>
            </a:fld>
            <a:endParaRPr lang="fr-FR"/>
          </a:p>
        </p:txBody>
      </p:sp>
    </p:spTree>
    <p:extLst>
      <p:ext uri="{BB962C8B-B14F-4D97-AF65-F5344CB8AC3E}">
        <p14:creationId xmlns:p14="http://schemas.microsoft.com/office/powerpoint/2010/main" val="1888512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Modifiez le style des sous-titres du masque</a:t>
            </a:r>
          </a:p>
        </p:txBody>
      </p:sp>
      <p:sp>
        <p:nvSpPr>
          <p:cNvPr id="4" name="Rectangle 4"/>
          <p:cNvSpPr>
            <a:spLocks noGrp="1" noChangeArrowheads="1"/>
          </p:cNvSpPr>
          <p:nvPr>
            <p:ph type="dt" sz="half" idx="10"/>
          </p:nvPr>
        </p:nvSpPr>
        <p:spPr/>
        <p:txBody>
          <a:bodyPr/>
          <a:lstStyle>
            <a:lvl1pPr>
              <a:defRPr sz="1100">
                <a:latin typeface="Arial" pitchFamily="34" charset="0"/>
                <a:cs typeface="Arial" pitchFamily="34" charset="0"/>
              </a:defRPr>
            </a:lvl1pPr>
          </a:lstStyle>
          <a:p>
            <a:pPr>
              <a:defRPr/>
            </a:pPr>
            <a:endParaRPr lang="fr-FR"/>
          </a:p>
        </p:txBody>
      </p:sp>
      <p:sp>
        <p:nvSpPr>
          <p:cNvPr id="5" name="Rectangle 5"/>
          <p:cNvSpPr>
            <a:spLocks noGrp="1" noChangeArrowheads="1"/>
          </p:cNvSpPr>
          <p:nvPr>
            <p:ph type="ftr" sz="quarter" idx="11"/>
          </p:nvPr>
        </p:nvSpPr>
        <p:spPr/>
        <p:txBody>
          <a:bodyPr/>
          <a:lstStyle>
            <a:lvl1pPr>
              <a:defRPr/>
            </a:lvl1pPr>
          </a:lstStyle>
          <a:p>
            <a:pPr>
              <a:defRPr/>
            </a:pPr>
            <a:endParaRPr lang="fr-FR"/>
          </a:p>
        </p:txBody>
      </p:sp>
      <p:sp>
        <p:nvSpPr>
          <p:cNvPr id="6" name="Rectangle 6"/>
          <p:cNvSpPr>
            <a:spLocks noGrp="1" noChangeArrowheads="1"/>
          </p:cNvSpPr>
          <p:nvPr>
            <p:ph type="sldNum" sz="quarter" idx="12"/>
          </p:nvPr>
        </p:nvSpPr>
        <p:spPr/>
        <p:txBody>
          <a:bodyPr/>
          <a:lstStyle>
            <a:lvl1pPr>
              <a:defRPr/>
            </a:lvl1pPr>
          </a:lstStyle>
          <a:p>
            <a:pPr>
              <a:defRPr/>
            </a:pPr>
            <a:fld id="{02B6DCCD-346B-4F65-8A0F-21079FC07057}" type="slidenum">
              <a:rPr lang="fr-FR"/>
              <a:pPr>
                <a:defRPr/>
              </a:pPr>
              <a:t>‹N°›</a:t>
            </a:fld>
            <a:endParaRPr lang="fr-FR"/>
          </a:p>
        </p:txBody>
      </p:sp>
    </p:spTree>
    <p:extLst>
      <p:ext uri="{BB962C8B-B14F-4D97-AF65-F5344CB8AC3E}">
        <p14:creationId xmlns:p14="http://schemas.microsoft.com/office/powerpoint/2010/main" val="2828777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Espace réservé du titre 1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a:t>Cliquez et modifiez le titre</a:t>
            </a:r>
          </a:p>
        </p:txBody>
      </p:sp>
      <p:sp>
        <p:nvSpPr>
          <p:cNvPr id="2" name="Espace réservé de la date 1"/>
          <p:cNvSpPr>
            <a:spLocks noGrp="1"/>
          </p:cNvSpPr>
          <p:nvPr>
            <p:ph type="dt" sz="half" idx="2"/>
          </p:nvPr>
        </p:nvSpPr>
        <p:spPr>
          <a:xfrm>
            <a:off x="598323" y="6314378"/>
            <a:ext cx="1197763" cy="274324"/>
          </a:xfrm>
          <a:prstGeom prst="rect">
            <a:avLst/>
          </a:prstGeom>
        </p:spPr>
        <p:txBody>
          <a:bodyPr vert="horz" lIns="91440" tIns="45720" rIns="91440" bIns="45720" rtlCol="0" anchor="ctr"/>
          <a:lstStyle>
            <a:lvl1pPr algn="l">
              <a:defRPr sz="1400">
                <a:solidFill>
                  <a:srgbClr val="000000"/>
                </a:solidFill>
                <a:latin typeface="Unistra A"/>
                <a:cs typeface="Unistra A"/>
              </a:defRPr>
            </a:lvl1pPr>
          </a:lstStyle>
          <a:p>
            <a:fld id="{76CC4CC1-3FA2-334E-82D5-BD32A86BAB37}" type="datetime1">
              <a:rPr lang="fr-FR" smtClean="0"/>
              <a:t>09/06/2020</a:t>
            </a:fld>
            <a:endParaRPr lang="fr-FR"/>
          </a:p>
        </p:txBody>
      </p:sp>
      <p:sp>
        <p:nvSpPr>
          <p:cNvPr id="5" name="Espace réservé du pied de page 4"/>
          <p:cNvSpPr>
            <a:spLocks noGrp="1"/>
          </p:cNvSpPr>
          <p:nvPr>
            <p:ph type="ftr" sz="quarter" idx="3"/>
          </p:nvPr>
        </p:nvSpPr>
        <p:spPr>
          <a:xfrm>
            <a:off x="1847402" y="6314378"/>
            <a:ext cx="5247135" cy="274324"/>
          </a:xfrm>
          <a:prstGeom prst="rect">
            <a:avLst/>
          </a:prstGeom>
        </p:spPr>
        <p:txBody>
          <a:bodyPr vert="horz" lIns="91440" tIns="45720" rIns="91440" bIns="45720" rtlCol="0" anchor="ctr"/>
          <a:lstStyle>
            <a:lvl1pPr algn="l">
              <a:defRPr sz="1400">
                <a:solidFill>
                  <a:schemeClr val="tx1"/>
                </a:solidFill>
                <a:latin typeface="Unistra A"/>
                <a:cs typeface="Unistra A"/>
              </a:defRPr>
            </a:lvl1pPr>
          </a:lstStyle>
          <a:p>
            <a:r>
              <a:rPr lang="fr-FR" dirty="0"/>
              <a:t>Cliquez ici pour modifier le titre de votre présentation </a:t>
            </a:r>
          </a:p>
        </p:txBody>
      </p:sp>
      <p:sp>
        <p:nvSpPr>
          <p:cNvPr id="6" name="Espace réservé du numéro de diapositive 5"/>
          <p:cNvSpPr>
            <a:spLocks noGrp="1"/>
          </p:cNvSpPr>
          <p:nvPr>
            <p:ph type="sldNum" sz="quarter" idx="4"/>
          </p:nvPr>
        </p:nvSpPr>
        <p:spPr>
          <a:xfrm>
            <a:off x="0" y="6314378"/>
            <a:ext cx="555020" cy="274324"/>
          </a:xfrm>
          <a:prstGeom prst="rect">
            <a:avLst/>
          </a:prstGeom>
        </p:spPr>
        <p:txBody>
          <a:bodyPr vert="horz" lIns="91440" tIns="45720" rIns="91440" bIns="45720" rtlCol="0" anchor="ctr"/>
          <a:lstStyle>
            <a:lvl1pPr algn="l">
              <a:defRPr sz="1400">
                <a:solidFill>
                  <a:srgbClr val="000000"/>
                </a:solidFill>
                <a:latin typeface="Unistra A"/>
                <a:cs typeface="Unistra A"/>
              </a:defRPr>
            </a:lvl1pPr>
          </a:lstStyle>
          <a:p>
            <a:fld id="{2CEFAB9C-9D20-B149-B69D-443DC4350F1B}" type="slidenum">
              <a:rPr lang="fr-FR" smtClean="0"/>
              <a:pPr/>
              <a:t>‹N°›</a:t>
            </a:fld>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529038925"/>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Lst>
  <p:hf hdr="0" dt="0"/>
  <p:txStyles>
    <p:titleStyle>
      <a:lvl1pPr algn="l" defTabSz="457200" rtl="0" eaLnBrk="1" latinLnBrk="0" hangingPunct="1">
        <a:spcBef>
          <a:spcPct val="0"/>
        </a:spcBef>
        <a:buNone/>
        <a:defRPr sz="2400" kern="1200" baseline="0">
          <a:solidFill>
            <a:schemeClr val="tx1"/>
          </a:solidFill>
          <a:latin typeface="Unistra A"/>
          <a:ea typeface="+mj-ea"/>
          <a:cs typeface="Unistra A"/>
        </a:defRPr>
      </a:lvl1pPr>
    </p:titleStyle>
    <p:bodyStyle>
      <a:lvl1pPr marL="0" indent="0" algn="l" defTabSz="457200" rtl="0" eaLnBrk="1" latinLnBrk="0" hangingPunct="1">
        <a:spcBef>
          <a:spcPct val="20000"/>
        </a:spcBef>
        <a:buFont typeface="Arial"/>
        <a:buNone/>
        <a:defRPr sz="3200" kern="1200">
          <a:solidFill>
            <a:schemeClr val="tx1"/>
          </a:solidFill>
          <a:latin typeface="Unistra A"/>
          <a:ea typeface="+mn-ea"/>
          <a:cs typeface="Unistra A"/>
        </a:defRPr>
      </a:lvl1pPr>
      <a:lvl2pPr marL="742950" indent="-285750" algn="l" defTabSz="457200" rtl="0" eaLnBrk="1" latinLnBrk="0" hangingPunct="1">
        <a:spcBef>
          <a:spcPct val="20000"/>
        </a:spcBef>
        <a:buFont typeface="Arial"/>
        <a:buChar char="–"/>
        <a:defRPr sz="3200" kern="1200">
          <a:solidFill>
            <a:schemeClr val="tx1"/>
          </a:solidFill>
          <a:latin typeface="Unistra A"/>
          <a:ea typeface="+mn-ea"/>
          <a:cs typeface="Unistra A"/>
        </a:defRPr>
      </a:lvl2pPr>
      <a:lvl3pPr marL="1143000" indent="-228600" algn="l" defTabSz="457200" rtl="0" eaLnBrk="1" latinLnBrk="0" hangingPunct="1">
        <a:spcBef>
          <a:spcPct val="20000"/>
        </a:spcBef>
        <a:buSzPct val="35000"/>
        <a:buFont typeface="Wingdings" charset="2"/>
        <a:buChar char="u"/>
        <a:defRPr sz="2400" kern="1200">
          <a:solidFill>
            <a:schemeClr val="tx1"/>
          </a:solidFill>
          <a:latin typeface="Unistra A"/>
          <a:ea typeface="+mn-ea"/>
          <a:cs typeface="Unistra A"/>
        </a:defRPr>
      </a:lvl3pPr>
      <a:lvl4pPr marL="1600200" indent="-228600" algn="l" defTabSz="457200" rtl="0" eaLnBrk="1" latinLnBrk="0" hangingPunct="1">
        <a:spcBef>
          <a:spcPct val="20000"/>
        </a:spcBef>
        <a:buFont typeface="Arial"/>
        <a:buChar char="–"/>
        <a:defRPr sz="2000" kern="1200">
          <a:solidFill>
            <a:schemeClr val="tx1"/>
          </a:solidFill>
          <a:latin typeface="Unistra A"/>
          <a:ea typeface="+mn-ea"/>
          <a:cs typeface="Unistra A"/>
        </a:defRPr>
      </a:lvl4pPr>
      <a:lvl5pPr marL="2057400" indent="-228600" algn="l" defTabSz="457200" rtl="0" eaLnBrk="1" latinLnBrk="0" hangingPunct="1">
        <a:spcBef>
          <a:spcPct val="20000"/>
        </a:spcBef>
        <a:buFont typeface="Arial"/>
        <a:buChar char="»"/>
        <a:defRPr sz="2000" kern="1200">
          <a:solidFill>
            <a:schemeClr val="tx1"/>
          </a:solidFill>
          <a:latin typeface="Unistra A"/>
          <a:ea typeface="+mn-ea"/>
          <a:cs typeface="Unistra 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mp"/><Relationship Id="rId1" Type="http://schemas.openxmlformats.org/officeDocument/2006/relationships/slideLayout" Target="../slideLayouts/slideLayout9.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langues.unistra.fr/formations/licences/licence-langues-etrangeres-appliquees-lea/langues-etrangeres-appliquee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unistra.fr/index.php?id=27249"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hyperlink" Target="http://www.unistra.fr/index.php?id=27885&amp;tx_unistrarof_pi1%5Brof-program%5D=ME88&amp;cHash=f3e8818d7d4b19f8651879388c2aa2c5#data-rof-tab-presentat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simulateur.lescrous.fr"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ambassadeurlea@hotmai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focus-lea.unistra.fr/projet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000" y="5198923"/>
            <a:ext cx="2424859" cy="675053"/>
          </a:xfrm>
          <a:prstGeom prst="rect">
            <a:avLst/>
          </a:prstGeom>
        </p:spPr>
      </p:pic>
      <p:pic>
        <p:nvPicPr>
          <p:cNvPr id="1026" name="Image 3">
            <a:extLst>
              <a:ext uri="{FF2B5EF4-FFF2-40B4-BE49-F238E27FC236}">
                <a16:creationId xmlns:a16="http://schemas.microsoft.com/office/drawing/2014/main" id="{BDBBC0B5-246E-4E57-900F-D5974793BB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4794" y="5143120"/>
            <a:ext cx="1525206" cy="1672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Résultat de recherche d'images pour &quot;unistra logo&quot;">
            <a:extLst>
              <a:ext uri="{FF2B5EF4-FFF2-40B4-BE49-F238E27FC236}">
                <a16:creationId xmlns:a16="http://schemas.microsoft.com/office/drawing/2014/main" id="{8C8862C8-86C7-45C9-9F1D-88D012CE0B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222" y="5867846"/>
            <a:ext cx="1776413" cy="6429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ésultat de recherche d'images pour &quot;etudiants&quot;">
            <a:extLst>
              <a:ext uri="{FF2B5EF4-FFF2-40B4-BE49-F238E27FC236}">
                <a16:creationId xmlns:a16="http://schemas.microsoft.com/office/drawing/2014/main" id="{8E305130-9A56-42D5-B214-45B18B4EEA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662" y="549636"/>
            <a:ext cx="7667625" cy="4314825"/>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8E135909-8248-4D6E-A547-03C9CCB40B48}"/>
              </a:ext>
            </a:extLst>
          </p:cNvPr>
          <p:cNvSpPr txBox="1"/>
          <p:nvPr/>
        </p:nvSpPr>
        <p:spPr>
          <a:xfrm>
            <a:off x="2729132" y="5143120"/>
            <a:ext cx="4487594" cy="369332"/>
          </a:xfrm>
          <a:prstGeom prst="rect">
            <a:avLst/>
          </a:prstGeom>
          <a:noFill/>
        </p:spPr>
        <p:txBody>
          <a:bodyPr wrap="square" rtlCol="0">
            <a:spAutoFit/>
          </a:bodyPr>
          <a:lstStyle/>
          <a:p>
            <a:endParaRPr lang="fr-FR" dirty="0">
              <a:latin typeface="Unistra A"/>
              <a:ea typeface="Gadugi" panose="020B0502040204020203" pitchFamily="34" charset="0"/>
            </a:endParaRPr>
          </a:p>
        </p:txBody>
      </p:sp>
      <p:sp>
        <p:nvSpPr>
          <p:cNvPr id="7" name="ZoneTexte 6">
            <a:extLst>
              <a:ext uri="{FF2B5EF4-FFF2-40B4-BE49-F238E27FC236}">
                <a16:creationId xmlns:a16="http://schemas.microsoft.com/office/drawing/2014/main" id="{6516D5D9-99CA-42B4-AE9E-78B33711CC90}"/>
              </a:ext>
            </a:extLst>
          </p:cNvPr>
          <p:cNvSpPr txBox="1"/>
          <p:nvPr/>
        </p:nvSpPr>
        <p:spPr>
          <a:xfrm>
            <a:off x="2618859" y="5198923"/>
            <a:ext cx="4597867" cy="769441"/>
          </a:xfrm>
          <a:prstGeom prst="rect">
            <a:avLst/>
          </a:prstGeom>
          <a:noFill/>
        </p:spPr>
        <p:txBody>
          <a:bodyPr wrap="square" rtlCol="0">
            <a:spAutoFit/>
          </a:bodyPr>
          <a:lstStyle/>
          <a:p>
            <a:r>
              <a:rPr lang="fr-FR" sz="4400" b="1" dirty="0">
                <a:solidFill>
                  <a:srgbClr val="0000FF"/>
                </a:solidFill>
                <a:latin typeface="Unistra A"/>
              </a:rPr>
              <a:t>LEA STRASBOURG</a:t>
            </a:r>
          </a:p>
        </p:txBody>
      </p:sp>
    </p:spTree>
    <p:extLst>
      <p:ext uri="{BB962C8B-B14F-4D97-AF65-F5344CB8AC3E}">
        <p14:creationId xmlns:p14="http://schemas.microsoft.com/office/powerpoint/2010/main" val="41372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05B6E0F-161C-4C32-A25A-D6F0889D731E}"/>
              </a:ext>
            </a:extLst>
          </p:cNvPr>
          <p:cNvSpPr>
            <a:spLocks noGrp="1"/>
          </p:cNvSpPr>
          <p:nvPr>
            <p:ph type="sldNum" sz="quarter" idx="12"/>
          </p:nvPr>
        </p:nvSpPr>
        <p:spPr/>
        <p:txBody>
          <a:bodyPr/>
          <a:lstStyle/>
          <a:p>
            <a:fld id="{2CEFAB9C-9D20-B149-B69D-443DC4350F1B}" type="slidenum">
              <a:rPr lang="fr-FR" smtClean="0"/>
              <a:pPr/>
              <a:t>10</a:t>
            </a:fld>
            <a:endParaRPr lang="fr-FR" dirty="0"/>
          </a:p>
        </p:txBody>
      </p:sp>
      <p:sp>
        <p:nvSpPr>
          <p:cNvPr id="4" name="Espace réservé du texte 3">
            <a:extLst>
              <a:ext uri="{FF2B5EF4-FFF2-40B4-BE49-F238E27FC236}">
                <a16:creationId xmlns:a16="http://schemas.microsoft.com/office/drawing/2014/main" id="{F7C09AEB-DA6A-47A5-9C85-0C8737308387}"/>
              </a:ext>
            </a:extLst>
          </p:cNvPr>
          <p:cNvSpPr>
            <a:spLocks noGrp="1"/>
          </p:cNvSpPr>
          <p:nvPr>
            <p:ph type="body" sz="quarter" idx="14"/>
          </p:nvPr>
        </p:nvSpPr>
        <p:spPr/>
        <p:txBody>
          <a:bodyPr/>
          <a:lstStyle/>
          <a:p>
            <a:r>
              <a:rPr lang="fr-FR" dirty="0"/>
              <a:t>Ce que LEA n’est pas</a:t>
            </a:r>
          </a:p>
          <a:p>
            <a:endParaRPr lang="fr-FR" dirty="0"/>
          </a:p>
        </p:txBody>
      </p:sp>
      <p:sp>
        <p:nvSpPr>
          <p:cNvPr id="5" name="Espace réservé du texte 4">
            <a:extLst>
              <a:ext uri="{FF2B5EF4-FFF2-40B4-BE49-F238E27FC236}">
                <a16:creationId xmlns:a16="http://schemas.microsoft.com/office/drawing/2014/main" id="{150F619B-B871-4390-873F-8F7105E5CF66}"/>
              </a:ext>
            </a:extLst>
          </p:cNvPr>
          <p:cNvSpPr>
            <a:spLocks noGrp="1"/>
          </p:cNvSpPr>
          <p:nvPr>
            <p:ph type="body" sz="quarter" idx="15"/>
          </p:nvPr>
        </p:nvSpPr>
        <p:spPr/>
        <p:txBody>
          <a:bodyPr/>
          <a:lstStyle/>
          <a:p>
            <a:endParaRPr lang="fr-FR"/>
          </a:p>
        </p:txBody>
      </p:sp>
      <p:sp>
        <p:nvSpPr>
          <p:cNvPr id="6" name="ZoneTexte 5">
            <a:extLst>
              <a:ext uri="{FF2B5EF4-FFF2-40B4-BE49-F238E27FC236}">
                <a16:creationId xmlns:a16="http://schemas.microsoft.com/office/drawing/2014/main" id="{190F02FE-73D2-44AF-BEBE-03F0CD102811}"/>
              </a:ext>
            </a:extLst>
          </p:cNvPr>
          <p:cNvSpPr txBox="1"/>
          <p:nvPr/>
        </p:nvSpPr>
        <p:spPr>
          <a:xfrm>
            <a:off x="260252" y="1603716"/>
            <a:ext cx="8623495" cy="4093428"/>
          </a:xfrm>
          <a:prstGeom prst="rect">
            <a:avLst/>
          </a:prstGeom>
          <a:noFill/>
        </p:spPr>
        <p:txBody>
          <a:bodyPr wrap="square" rtlCol="0">
            <a:spAutoFit/>
          </a:bodyPr>
          <a:lstStyle/>
          <a:p>
            <a:endParaRPr lang="fr-FR" dirty="0"/>
          </a:p>
          <a:p>
            <a:pPr lvl="0"/>
            <a:r>
              <a:rPr lang="fr-FR" sz="2800" dirty="0">
                <a:solidFill>
                  <a:srgbClr val="00B0F0"/>
                </a:solidFill>
                <a:sym typeface="Wingdings" panose="05000000000000000000" pitchFamily="2" charset="2"/>
              </a:rPr>
              <a:t></a:t>
            </a:r>
            <a:r>
              <a:rPr lang="fr-FR" sz="2800" dirty="0">
                <a:sym typeface="Wingdings" panose="05000000000000000000" pitchFamily="2" charset="2"/>
              </a:rPr>
              <a:t> </a:t>
            </a:r>
            <a:r>
              <a:rPr lang="fr-FR" sz="2800" dirty="0"/>
              <a:t>Une filière de mise à niveau en langues</a:t>
            </a:r>
          </a:p>
          <a:p>
            <a:r>
              <a:rPr lang="fr-FR" sz="2800" dirty="0"/>
              <a:t>car </a:t>
            </a:r>
            <a:r>
              <a:rPr lang="fr-FR" sz="2800" u="sng" dirty="0">
                <a:solidFill>
                  <a:srgbClr val="0000FF"/>
                </a:solidFill>
              </a:rPr>
              <a:t>maîtrise d’une ou deux langues dès l’entrée</a:t>
            </a:r>
          </a:p>
          <a:p>
            <a:endParaRPr lang="fr-FR" sz="2800" dirty="0"/>
          </a:p>
          <a:p>
            <a:pPr lvl="0"/>
            <a:r>
              <a:rPr lang="fr-FR" sz="2800" dirty="0">
                <a:solidFill>
                  <a:srgbClr val="00B0F0"/>
                </a:solidFill>
                <a:sym typeface="Wingdings" panose="05000000000000000000" pitchFamily="2" charset="2"/>
              </a:rPr>
              <a:t> </a:t>
            </a:r>
            <a:r>
              <a:rPr lang="fr-FR" sz="2800" dirty="0"/>
              <a:t>Une filière littéraire</a:t>
            </a:r>
          </a:p>
          <a:p>
            <a:r>
              <a:rPr lang="fr-FR" sz="2800" dirty="0"/>
              <a:t>car </a:t>
            </a:r>
            <a:r>
              <a:rPr lang="fr-FR" sz="2800" u="sng" dirty="0">
                <a:solidFill>
                  <a:srgbClr val="0000FF"/>
                </a:solidFill>
              </a:rPr>
              <a:t>contenu focalisé sur l’actualité</a:t>
            </a:r>
            <a:r>
              <a:rPr lang="fr-FR" sz="2800" dirty="0">
                <a:solidFill>
                  <a:srgbClr val="0000FF"/>
                </a:solidFill>
              </a:rPr>
              <a:t> </a:t>
            </a:r>
            <a:r>
              <a:rPr lang="fr-FR" sz="2800" dirty="0"/>
              <a:t>et son étude</a:t>
            </a:r>
          </a:p>
          <a:p>
            <a:r>
              <a:rPr lang="fr-FR" sz="2800" dirty="0"/>
              <a:t>dans la perspective des sciences humaines</a:t>
            </a:r>
          </a:p>
          <a:p>
            <a:endParaRPr lang="fr-FR" sz="2800" dirty="0"/>
          </a:p>
          <a:p>
            <a:pPr lvl="0"/>
            <a:r>
              <a:rPr lang="fr-FR" sz="2800" dirty="0">
                <a:solidFill>
                  <a:srgbClr val="00B0F0"/>
                </a:solidFill>
                <a:sym typeface="Wingdings" panose="05000000000000000000" pitchFamily="2" charset="2"/>
              </a:rPr>
              <a:t> </a:t>
            </a:r>
            <a:r>
              <a:rPr lang="fr-FR" sz="2800" dirty="0"/>
              <a:t>Une filière qui prépare au </a:t>
            </a:r>
            <a:r>
              <a:rPr lang="fr-FR" sz="2800" dirty="0">
                <a:solidFill>
                  <a:srgbClr val="0000FF"/>
                </a:solidFill>
              </a:rPr>
              <a:t>CAPES</a:t>
            </a:r>
            <a:r>
              <a:rPr lang="fr-FR" sz="2800" dirty="0"/>
              <a:t> ou à </a:t>
            </a:r>
            <a:r>
              <a:rPr lang="fr-FR" sz="2800" dirty="0">
                <a:solidFill>
                  <a:srgbClr val="0000FF"/>
                </a:solidFill>
              </a:rPr>
              <a:t>l’agrégation</a:t>
            </a:r>
          </a:p>
          <a:p>
            <a:endParaRPr lang="fr-FR" dirty="0"/>
          </a:p>
        </p:txBody>
      </p:sp>
    </p:spTree>
    <p:extLst>
      <p:ext uri="{BB962C8B-B14F-4D97-AF65-F5344CB8AC3E}">
        <p14:creationId xmlns:p14="http://schemas.microsoft.com/office/powerpoint/2010/main" val="3883283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E131859-AE56-476E-89C0-1EED0BA35714}"/>
              </a:ext>
            </a:extLst>
          </p:cNvPr>
          <p:cNvSpPr>
            <a:spLocks noGrp="1"/>
          </p:cNvSpPr>
          <p:nvPr>
            <p:ph type="sldNum" sz="quarter" idx="12"/>
          </p:nvPr>
        </p:nvSpPr>
        <p:spPr/>
        <p:txBody>
          <a:bodyPr/>
          <a:lstStyle/>
          <a:p>
            <a:fld id="{2CEFAB9C-9D20-B149-B69D-443DC4350F1B}" type="slidenum">
              <a:rPr lang="fr-FR" smtClean="0"/>
              <a:pPr/>
              <a:t>11</a:t>
            </a:fld>
            <a:endParaRPr lang="fr-FR" dirty="0"/>
          </a:p>
        </p:txBody>
      </p:sp>
      <p:sp>
        <p:nvSpPr>
          <p:cNvPr id="4" name="Espace réservé du texte 3">
            <a:extLst>
              <a:ext uri="{FF2B5EF4-FFF2-40B4-BE49-F238E27FC236}">
                <a16:creationId xmlns:a16="http://schemas.microsoft.com/office/drawing/2014/main" id="{257A806A-0FE3-4A15-A296-909DCD3D372D}"/>
              </a:ext>
            </a:extLst>
          </p:cNvPr>
          <p:cNvSpPr>
            <a:spLocks noGrp="1"/>
          </p:cNvSpPr>
          <p:nvPr>
            <p:ph type="body" sz="quarter" idx="14"/>
          </p:nvPr>
        </p:nvSpPr>
        <p:spPr/>
        <p:txBody>
          <a:bodyPr/>
          <a:lstStyle/>
          <a:p>
            <a:r>
              <a:rPr lang="fr-FR" dirty="0"/>
              <a:t>Les débouchés professionnels après LEA</a:t>
            </a:r>
          </a:p>
        </p:txBody>
      </p:sp>
      <p:sp>
        <p:nvSpPr>
          <p:cNvPr id="5" name="Espace réservé du texte 4">
            <a:extLst>
              <a:ext uri="{FF2B5EF4-FFF2-40B4-BE49-F238E27FC236}">
                <a16:creationId xmlns:a16="http://schemas.microsoft.com/office/drawing/2014/main" id="{44845DB5-352F-48BE-8B24-CA0B5535C562}"/>
              </a:ext>
            </a:extLst>
          </p:cNvPr>
          <p:cNvSpPr>
            <a:spLocks noGrp="1"/>
          </p:cNvSpPr>
          <p:nvPr>
            <p:ph type="body" sz="quarter" idx="15"/>
          </p:nvPr>
        </p:nvSpPr>
        <p:spPr/>
        <p:txBody>
          <a:bodyPr/>
          <a:lstStyle/>
          <a:p>
            <a:endParaRPr lang="fr-FR"/>
          </a:p>
        </p:txBody>
      </p:sp>
      <p:sp>
        <p:nvSpPr>
          <p:cNvPr id="6" name="ZoneTexte 5">
            <a:extLst>
              <a:ext uri="{FF2B5EF4-FFF2-40B4-BE49-F238E27FC236}">
                <a16:creationId xmlns:a16="http://schemas.microsoft.com/office/drawing/2014/main" id="{EA5C861B-BAEC-40EF-BE1E-BD9FE5A63FB6}"/>
              </a:ext>
            </a:extLst>
          </p:cNvPr>
          <p:cNvSpPr txBox="1"/>
          <p:nvPr/>
        </p:nvSpPr>
        <p:spPr>
          <a:xfrm>
            <a:off x="211015" y="1561514"/>
            <a:ext cx="8651631" cy="3262432"/>
          </a:xfrm>
          <a:prstGeom prst="rect">
            <a:avLst/>
          </a:prstGeom>
          <a:noFill/>
        </p:spPr>
        <p:txBody>
          <a:bodyPr wrap="square" rtlCol="0">
            <a:spAutoFit/>
          </a:bodyPr>
          <a:lstStyle/>
          <a:p>
            <a:r>
              <a:rPr lang="fr-FR" sz="2400" b="1" dirty="0">
                <a:solidFill>
                  <a:srgbClr val="0000FF"/>
                </a:solidFill>
              </a:rPr>
              <a:t>Des possibilités d’emplois directement après la licence LEA</a:t>
            </a:r>
          </a:p>
          <a:p>
            <a:endParaRPr lang="fr-FR" sz="2800" dirty="0"/>
          </a:p>
          <a:p>
            <a:pPr marL="457200" lvl="0" indent="-457200">
              <a:buFont typeface="Calibri" panose="020F0502020204030204" pitchFamily="34" charset="0"/>
              <a:buChar char="→"/>
            </a:pPr>
            <a:r>
              <a:rPr lang="fr-FR" sz="2200" dirty="0">
                <a:solidFill>
                  <a:srgbClr val="00B0F0"/>
                </a:solidFill>
              </a:rPr>
              <a:t>assistant administratif bilingue</a:t>
            </a:r>
          </a:p>
          <a:p>
            <a:pPr marL="457200" lvl="0" indent="-457200">
              <a:buFont typeface="Calibri" panose="020F0502020204030204" pitchFamily="34" charset="0"/>
              <a:buChar char="→"/>
            </a:pPr>
            <a:r>
              <a:rPr lang="fr-FR" sz="2200" dirty="0">
                <a:solidFill>
                  <a:srgbClr val="00B0F0"/>
                </a:solidFill>
              </a:rPr>
              <a:t>agent de tourisme</a:t>
            </a:r>
          </a:p>
          <a:p>
            <a:pPr marL="457200" lvl="0" indent="-457200">
              <a:buFont typeface="Calibri" panose="020F0502020204030204" pitchFamily="34" charset="0"/>
              <a:buChar char="→"/>
            </a:pPr>
            <a:r>
              <a:rPr lang="fr-FR" sz="2200" dirty="0">
                <a:solidFill>
                  <a:srgbClr val="00B0F0"/>
                </a:solidFill>
              </a:rPr>
              <a:t>chargé d’organisation de congrès et de séminaires</a:t>
            </a:r>
          </a:p>
          <a:p>
            <a:pPr marL="457200" lvl="0" indent="-457200">
              <a:buFont typeface="Calibri" panose="020F0502020204030204" pitchFamily="34" charset="0"/>
              <a:buChar char="→"/>
            </a:pPr>
            <a:r>
              <a:rPr lang="fr-FR" sz="2200" dirty="0">
                <a:solidFill>
                  <a:srgbClr val="00B0F0"/>
                </a:solidFill>
              </a:rPr>
              <a:t>assistant technique</a:t>
            </a:r>
          </a:p>
          <a:p>
            <a:pPr marL="457200" lvl="0" indent="-457200">
              <a:buFont typeface="Calibri" panose="020F0502020204030204" pitchFamily="34" charset="0"/>
              <a:buChar char="→"/>
            </a:pPr>
            <a:r>
              <a:rPr lang="fr-FR" sz="2200" dirty="0">
                <a:solidFill>
                  <a:srgbClr val="00B0F0"/>
                </a:solidFill>
              </a:rPr>
              <a:t>conseiller clientèle</a:t>
            </a:r>
          </a:p>
          <a:p>
            <a:pPr marL="457200" lvl="0" indent="-457200">
              <a:buFont typeface="Calibri" panose="020F0502020204030204" pitchFamily="34" charset="0"/>
              <a:buChar char="→"/>
            </a:pPr>
            <a:r>
              <a:rPr lang="fr-FR" sz="2200" dirty="0">
                <a:solidFill>
                  <a:srgbClr val="00B0F0"/>
                </a:solidFill>
              </a:rPr>
              <a:t>assistant chef de projets …</a:t>
            </a:r>
          </a:p>
          <a:p>
            <a:endParaRPr lang="fr-FR" dirty="0"/>
          </a:p>
        </p:txBody>
      </p:sp>
    </p:spTree>
    <p:extLst>
      <p:ext uri="{BB962C8B-B14F-4D97-AF65-F5344CB8AC3E}">
        <p14:creationId xmlns:p14="http://schemas.microsoft.com/office/powerpoint/2010/main" val="4049747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C7B2F368-D82B-451C-8EFB-2A028DE425B0}"/>
              </a:ext>
            </a:extLst>
          </p:cNvPr>
          <p:cNvSpPr>
            <a:spLocks noGrp="1"/>
          </p:cNvSpPr>
          <p:nvPr>
            <p:ph type="ftr" sz="quarter" idx="11"/>
          </p:nvPr>
        </p:nvSpPr>
        <p:spPr/>
        <p:txBody>
          <a:bodyPr/>
          <a:lstStyle/>
          <a:p>
            <a:endParaRPr lang="fr-FR" dirty="0">
              <a:solidFill>
                <a:srgbClr val="FF3736"/>
              </a:solidFill>
            </a:endParaRPr>
          </a:p>
        </p:txBody>
      </p:sp>
      <p:sp>
        <p:nvSpPr>
          <p:cNvPr id="3" name="Espace réservé du numéro de diapositive 2">
            <a:extLst>
              <a:ext uri="{FF2B5EF4-FFF2-40B4-BE49-F238E27FC236}">
                <a16:creationId xmlns:a16="http://schemas.microsoft.com/office/drawing/2014/main" id="{B8D5C97A-EC4B-4E12-93AD-397101577399}"/>
              </a:ext>
            </a:extLst>
          </p:cNvPr>
          <p:cNvSpPr>
            <a:spLocks noGrp="1"/>
          </p:cNvSpPr>
          <p:nvPr>
            <p:ph type="sldNum" sz="quarter" idx="12"/>
          </p:nvPr>
        </p:nvSpPr>
        <p:spPr/>
        <p:txBody>
          <a:bodyPr/>
          <a:lstStyle/>
          <a:p>
            <a:fld id="{2CEFAB9C-9D20-B149-B69D-443DC4350F1B}" type="slidenum">
              <a:rPr lang="fr-FR" smtClean="0"/>
              <a:pPr/>
              <a:t>12</a:t>
            </a:fld>
            <a:endParaRPr lang="fr-FR" dirty="0"/>
          </a:p>
        </p:txBody>
      </p:sp>
      <p:sp>
        <p:nvSpPr>
          <p:cNvPr id="4" name="Espace réservé du texte 3">
            <a:extLst>
              <a:ext uri="{FF2B5EF4-FFF2-40B4-BE49-F238E27FC236}">
                <a16:creationId xmlns:a16="http://schemas.microsoft.com/office/drawing/2014/main" id="{0E767B2C-5209-4B4C-BE0B-8C2E6D5BD4A6}"/>
              </a:ext>
            </a:extLst>
          </p:cNvPr>
          <p:cNvSpPr>
            <a:spLocks noGrp="1"/>
          </p:cNvSpPr>
          <p:nvPr>
            <p:ph type="body" sz="quarter" idx="14"/>
          </p:nvPr>
        </p:nvSpPr>
        <p:spPr/>
        <p:txBody>
          <a:bodyPr>
            <a:normAutofit/>
          </a:bodyPr>
          <a:lstStyle/>
          <a:p>
            <a:r>
              <a:rPr lang="fr-FR" dirty="0">
                <a:latin typeface="Calibri" panose="020F0502020204030204" pitchFamily="34" charset="0"/>
                <a:ea typeface="Calibri" panose="020F0502020204030204" pitchFamily="34" charset="0"/>
                <a:cs typeface="Times New Roman" panose="02020603050405020304" pitchFamily="18" charset="0"/>
              </a:rPr>
              <a:t>Les poursuites d’études</a:t>
            </a:r>
          </a:p>
          <a:p>
            <a:endParaRPr lang="fr-FR" dirty="0"/>
          </a:p>
        </p:txBody>
      </p:sp>
      <p:sp>
        <p:nvSpPr>
          <p:cNvPr id="5" name="Espace réservé du texte 4">
            <a:extLst>
              <a:ext uri="{FF2B5EF4-FFF2-40B4-BE49-F238E27FC236}">
                <a16:creationId xmlns:a16="http://schemas.microsoft.com/office/drawing/2014/main" id="{B42715A7-B07D-4975-973F-FBECC0DCCB73}"/>
              </a:ext>
            </a:extLst>
          </p:cNvPr>
          <p:cNvSpPr>
            <a:spLocks noGrp="1"/>
          </p:cNvSpPr>
          <p:nvPr>
            <p:ph type="body" sz="quarter" idx="15"/>
          </p:nvPr>
        </p:nvSpPr>
        <p:spPr/>
        <p:txBody>
          <a:bodyPr/>
          <a:lstStyle/>
          <a:p>
            <a:endParaRPr lang="fr-FR"/>
          </a:p>
        </p:txBody>
      </p:sp>
      <p:sp>
        <p:nvSpPr>
          <p:cNvPr id="6" name="Rectangle 5">
            <a:extLst>
              <a:ext uri="{FF2B5EF4-FFF2-40B4-BE49-F238E27FC236}">
                <a16:creationId xmlns:a16="http://schemas.microsoft.com/office/drawing/2014/main" id="{D3C55925-1B74-4D2C-875F-F6D447B19748}"/>
              </a:ext>
            </a:extLst>
          </p:cNvPr>
          <p:cNvSpPr/>
          <p:nvPr/>
        </p:nvSpPr>
        <p:spPr>
          <a:xfrm>
            <a:off x="0" y="1473975"/>
            <a:ext cx="9144000" cy="4893584"/>
          </a:xfrm>
          <a:prstGeom prst="rect">
            <a:avLst/>
          </a:prstGeom>
        </p:spPr>
        <p:txBody>
          <a:bodyPr wrap="square">
            <a:spAutoFit/>
          </a:bodyPr>
          <a:lstStyle/>
          <a:p>
            <a:pPr>
              <a:lnSpc>
                <a:spcPct val="107000"/>
              </a:lnSpc>
              <a:spcAft>
                <a:spcPts val="800"/>
              </a:spcAft>
            </a:pPr>
            <a:r>
              <a:rPr lang="fr-FR"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L’entrée en Master se fait </a:t>
            </a:r>
            <a:r>
              <a:rPr lang="fr-FR" sz="20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sur dossier</a:t>
            </a:r>
            <a:r>
              <a:rPr lang="fr-FR"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endParaRPr lang="fr-FR" sz="20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FR" dirty="0">
                <a:latin typeface="Calibri" panose="020F0502020204030204" pitchFamily="34" charset="0"/>
                <a:ea typeface="Calibri" panose="020F0502020204030204" pitchFamily="34" charset="0"/>
                <a:cs typeface="Times New Roman" panose="02020603050405020304" pitchFamily="18" charset="0"/>
              </a:rPr>
              <a:t>Traduction et interprétation (ITIRI…)</a:t>
            </a:r>
          </a:p>
          <a:p>
            <a:pPr marL="342900" lvl="0" indent="-342900">
              <a:lnSpc>
                <a:spcPct val="107000"/>
              </a:lnSpc>
              <a:spcAft>
                <a:spcPts val="800"/>
              </a:spcAft>
              <a:buFont typeface="Arial" panose="020B0604020202020204" pitchFamily="34" charset="0"/>
              <a:buChar char="•"/>
              <a:tabLst>
                <a:tab pos="457200" algn="l"/>
              </a:tabLst>
            </a:pPr>
            <a:r>
              <a:rPr lang="fr-FR" dirty="0">
                <a:latin typeface="Calibri" panose="020F0502020204030204" pitchFamily="34" charset="0"/>
                <a:ea typeface="Calibri" panose="020F0502020204030204" pitchFamily="34" charset="0"/>
                <a:cs typeface="Times New Roman" panose="02020603050405020304" pitchFamily="18" charset="0"/>
              </a:rPr>
              <a:t>Langues et nouvelles technologies (CAWEB, TDL)</a:t>
            </a:r>
          </a:p>
          <a:p>
            <a:pPr marL="342900" lvl="0" indent="-342900">
              <a:lnSpc>
                <a:spcPct val="107000"/>
              </a:lnSpc>
              <a:spcAft>
                <a:spcPts val="800"/>
              </a:spcAft>
              <a:buFont typeface="Arial" panose="020B0604020202020204" pitchFamily="34" charset="0"/>
              <a:buChar char="•"/>
              <a:tabLst>
                <a:tab pos="457200" algn="l"/>
              </a:tabLst>
            </a:pPr>
            <a:r>
              <a:rPr lang="fr-FR" dirty="0">
                <a:latin typeface="Calibri" panose="020F0502020204030204" pitchFamily="34" charset="0"/>
                <a:ea typeface="Calibri" panose="020F0502020204030204" pitchFamily="34" charset="0"/>
                <a:cs typeface="Times New Roman" panose="02020603050405020304" pitchFamily="18" charset="0"/>
              </a:rPr>
              <a:t>Relations internationales (ITIRI…)</a:t>
            </a:r>
          </a:p>
          <a:p>
            <a:pPr marL="342900" lvl="0" indent="-342900">
              <a:lnSpc>
                <a:spcPct val="107000"/>
              </a:lnSpc>
              <a:spcAft>
                <a:spcPts val="800"/>
              </a:spcAft>
              <a:buFont typeface="Arial" panose="020B0604020202020204" pitchFamily="34" charset="0"/>
              <a:buChar char="•"/>
              <a:tabLst>
                <a:tab pos="457200" algn="l"/>
              </a:tabLst>
            </a:pPr>
            <a:r>
              <a:rPr lang="fr-FR" dirty="0">
                <a:latin typeface="Calibri" panose="020F0502020204030204" pitchFamily="34" charset="0"/>
                <a:ea typeface="Calibri" panose="020F0502020204030204" pitchFamily="34" charset="0"/>
                <a:cs typeface="Times New Roman" panose="02020603050405020304" pitchFamily="18" charset="0"/>
              </a:rPr>
              <a:t>MEEF (vers métiers de l’enseignement du 1er degré) …</a:t>
            </a:r>
          </a:p>
          <a:p>
            <a:pPr marL="342900" lvl="0" indent="-342900">
              <a:lnSpc>
                <a:spcPct val="107000"/>
              </a:lnSpc>
              <a:spcAft>
                <a:spcPts val="800"/>
              </a:spcAft>
              <a:buFont typeface="Arial" panose="020B0604020202020204" pitchFamily="34" charset="0"/>
              <a:buChar char="•"/>
              <a:tabLst>
                <a:tab pos="457200" algn="l"/>
              </a:tabLst>
            </a:pPr>
            <a:r>
              <a:rPr lang="fr-FR" dirty="0">
                <a:latin typeface="Calibri" panose="020F0502020204030204" pitchFamily="34" charset="0"/>
                <a:ea typeface="Calibri" panose="020F0502020204030204" pitchFamily="34" charset="0"/>
                <a:cs typeface="Times New Roman" panose="02020603050405020304" pitchFamily="18" charset="0"/>
              </a:rPr>
              <a:t>Recherche (plurilinguisme et interculturalité)</a:t>
            </a:r>
          </a:p>
          <a:p>
            <a:pPr>
              <a:lnSpc>
                <a:spcPct val="107000"/>
              </a:lnSpc>
              <a:spcAft>
                <a:spcPts val="800"/>
              </a:spcAft>
            </a:pPr>
            <a:r>
              <a:rPr lang="fr-FR"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Il est possible d’intégrer une école d’enseignement supérieur </a:t>
            </a:r>
            <a:r>
              <a:rPr lang="fr-FR" sz="2000" b="1" u="sng" dirty="0">
                <a:solidFill>
                  <a:srgbClr val="0000FF"/>
                </a:solidFill>
                <a:latin typeface="Calibri" panose="020F0502020204030204" pitchFamily="34" charset="0"/>
                <a:ea typeface="Calibri" panose="020F0502020204030204" pitchFamily="34" charset="0"/>
                <a:cs typeface="Times New Roman" panose="02020603050405020304" pitchFamily="18" charset="0"/>
              </a:rPr>
              <a:t>sur concours</a:t>
            </a:r>
            <a:endParaRPr lang="fr-FR" sz="20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FR" dirty="0">
                <a:latin typeface="Calibri" panose="020F0502020204030204" pitchFamily="34" charset="0"/>
                <a:ea typeface="Calibri" panose="020F0502020204030204" pitchFamily="34" charset="0"/>
                <a:cs typeface="Times New Roman" panose="02020603050405020304" pitchFamily="18" charset="0"/>
              </a:rPr>
              <a:t>commerce (EMS…)       </a:t>
            </a:r>
          </a:p>
          <a:p>
            <a:pPr>
              <a:lnSpc>
                <a:spcPct val="107000"/>
              </a:lnSpc>
              <a:spcAft>
                <a:spcPts val="800"/>
              </a:spcAft>
            </a:pPr>
            <a:r>
              <a:rPr lang="fr-FR" sz="1600" b="1" dirty="0">
                <a:latin typeface="Calibri" panose="020F0502020204030204" pitchFamily="34" charset="0"/>
                <a:ea typeface="Calibri" panose="020F0502020204030204" pitchFamily="34" charset="0"/>
                <a:cs typeface="Times New Roman" panose="02020603050405020304" pitchFamily="18" charset="0"/>
              </a:rPr>
              <a:t>NB</a:t>
            </a:r>
            <a:r>
              <a:rPr lang="fr-FR" sz="1600" dirty="0">
                <a:latin typeface="Calibri" panose="020F0502020204030204" pitchFamily="34" charset="0"/>
                <a:ea typeface="Calibri" panose="020F0502020204030204" pitchFamily="34" charset="0"/>
                <a:cs typeface="Times New Roman" panose="02020603050405020304" pitchFamily="18" charset="0"/>
              </a:rPr>
              <a:t> Un entraînement à l’épreuve reine de la synthèse de documents est programmé au semestre 6 dans le cadre du module obligatoire "Ecrits professionnels".</a:t>
            </a:r>
          </a:p>
          <a:p>
            <a:pPr marL="342900" lvl="0" indent="-342900">
              <a:lnSpc>
                <a:spcPct val="107000"/>
              </a:lnSpc>
              <a:spcAft>
                <a:spcPts val="800"/>
              </a:spcAft>
              <a:buFont typeface="Arial" panose="020B0604020202020204" pitchFamily="34" charset="0"/>
              <a:buChar char="•"/>
              <a:tabLst>
                <a:tab pos="457200" algn="l"/>
              </a:tabLst>
            </a:pPr>
            <a:r>
              <a:rPr lang="fr-FR" dirty="0">
                <a:latin typeface="Calibri" panose="020F0502020204030204" pitchFamily="34" charset="0"/>
                <a:ea typeface="Calibri" panose="020F0502020204030204" pitchFamily="34" charset="0"/>
                <a:cs typeface="Times New Roman" panose="02020603050405020304" pitchFamily="18" charset="0"/>
              </a:rPr>
              <a:t>journalisme (CUEJ…)    </a:t>
            </a:r>
          </a:p>
          <a:p>
            <a:pPr>
              <a:lnSpc>
                <a:spcPct val="107000"/>
              </a:lnSpc>
              <a:spcAft>
                <a:spcPts val="800"/>
              </a:spcAft>
            </a:pPr>
            <a:r>
              <a:rPr lang="fr-FR" sz="1600" b="1" dirty="0">
                <a:latin typeface="Calibri" panose="020F0502020204030204" pitchFamily="34" charset="0"/>
                <a:ea typeface="Calibri" panose="020F0502020204030204" pitchFamily="34" charset="0"/>
                <a:cs typeface="Times New Roman" panose="02020603050405020304" pitchFamily="18" charset="0"/>
              </a:rPr>
              <a:t>NB </a:t>
            </a:r>
            <a:r>
              <a:rPr lang="fr-FR" sz="1600" dirty="0">
                <a:latin typeface="Calibri" panose="020F0502020204030204" pitchFamily="34" charset="0"/>
                <a:ea typeface="Calibri" panose="020F0502020204030204" pitchFamily="34" charset="0"/>
                <a:cs typeface="Times New Roman" panose="02020603050405020304" pitchFamily="18" charset="0"/>
              </a:rPr>
              <a:t>Un module d’initiation au journalisme et de préparation aux concours des écoles de journalisme est proposé comme option.</a:t>
            </a:r>
          </a:p>
        </p:txBody>
      </p:sp>
    </p:spTree>
    <p:extLst>
      <p:ext uri="{BB962C8B-B14F-4D97-AF65-F5344CB8AC3E}">
        <p14:creationId xmlns:p14="http://schemas.microsoft.com/office/powerpoint/2010/main" val="1183993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894E4FD3-DA42-4C03-BA4E-B84A25C8BD08}"/>
              </a:ext>
            </a:extLst>
          </p:cNvPr>
          <p:cNvSpPr>
            <a:spLocks noGrp="1"/>
          </p:cNvSpPr>
          <p:nvPr>
            <p:ph type="sldNum" sz="quarter" idx="12"/>
          </p:nvPr>
        </p:nvSpPr>
        <p:spPr/>
        <p:txBody>
          <a:bodyPr/>
          <a:lstStyle/>
          <a:p>
            <a:fld id="{2CEFAB9C-9D20-B149-B69D-443DC4350F1B}" type="slidenum">
              <a:rPr lang="fr-FR" smtClean="0"/>
              <a:pPr/>
              <a:t>13</a:t>
            </a:fld>
            <a:endParaRPr lang="fr-FR" dirty="0"/>
          </a:p>
        </p:txBody>
      </p:sp>
      <p:sp>
        <p:nvSpPr>
          <p:cNvPr id="4" name="Espace réservé du texte 3">
            <a:extLst>
              <a:ext uri="{FF2B5EF4-FFF2-40B4-BE49-F238E27FC236}">
                <a16:creationId xmlns:a16="http://schemas.microsoft.com/office/drawing/2014/main" id="{55054248-828E-403F-80EA-E205D2E69FB3}"/>
              </a:ext>
            </a:extLst>
          </p:cNvPr>
          <p:cNvSpPr>
            <a:spLocks noGrp="1"/>
          </p:cNvSpPr>
          <p:nvPr>
            <p:ph type="body" sz="quarter" idx="14"/>
          </p:nvPr>
        </p:nvSpPr>
        <p:spPr/>
        <p:txBody>
          <a:bodyPr/>
          <a:lstStyle/>
          <a:p>
            <a:r>
              <a:rPr lang="fr-FR" dirty="0"/>
              <a:t>Les débouchés après une poursuite d’étude</a:t>
            </a:r>
          </a:p>
          <a:p>
            <a:endParaRPr lang="fr-FR" dirty="0"/>
          </a:p>
        </p:txBody>
      </p:sp>
      <p:sp>
        <p:nvSpPr>
          <p:cNvPr id="5" name="Espace réservé du texte 4">
            <a:extLst>
              <a:ext uri="{FF2B5EF4-FFF2-40B4-BE49-F238E27FC236}">
                <a16:creationId xmlns:a16="http://schemas.microsoft.com/office/drawing/2014/main" id="{9C88CDEC-FCD6-4F9C-A7EC-848C6C139532}"/>
              </a:ext>
            </a:extLst>
          </p:cNvPr>
          <p:cNvSpPr>
            <a:spLocks noGrp="1"/>
          </p:cNvSpPr>
          <p:nvPr>
            <p:ph type="body" sz="quarter" idx="15"/>
          </p:nvPr>
        </p:nvSpPr>
        <p:spPr/>
        <p:txBody>
          <a:bodyPr/>
          <a:lstStyle/>
          <a:p>
            <a:endParaRPr lang="fr-FR"/>
          </a:p>
        </p:txBody>
      </p:sp>
      <p:sp>
        <p:nvSpPr>
          <p:cNvPr id="6" name="Rectangle 5">
            <a:extLst>
              <a:ext uri="{FF2B5EF4-FFF2-40B4-BE49-F238E27FC236}">
                <a16:creationId xmlns:a16="http://schemas.microsoft.com/office/drawing/2014/main" id="{805989E3-94D7-472E-9A45-0AFE9A9823F4}"/>
              </a:ext>
            </a:extLst>
          </p:cNvPr>
          <p:cNvSpPr/>
          <p:nvPr/>
        </p:nvSpPr>
        <p:spPr>
          <a:xfrm>
            <a:off x="182880" y="1551576"/>
            <a:ext cx="8665698" cy="4463914"/>
          </a:xfrm>
          <a:prstGeom prst="rect">
            <a:avLst/>
          </a:prstGeom>
        </p:spPr>
        <p:txBody>
          <a:bodyPr wrap="square">
            <a:spAutoFit/>
          </a:bodyPr>
          <a:lstStyle/>
          <a:p>
            <a:pPr>
              <a:lnSpc>
                <a:spcPct val="107000"/>
              </a:lnSpc>
              <a:spcAft>
                <a:spcPts val="800"/>
              </a:spcAft>
            </a:pPr>
            <a:r>
              <a:rPr lang="fr-FR" sz="24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Secteurs d’activités</a:t>
            </a:r>
            <a:endParaRPr lang="fr-FR" sz="2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Calibri" panose="020F0502020204030204" pitchFamily="34" charset="0"/>
              <a:buChar char="→"/>
            </a:pPr>
            <a:r>
              <a:rPr lang="fr-FR" dirty="0">
                <a:solidFill>
                  <a:srgbClr val="00B0F0"/>
                </a:solidFill>
                <a:latin typeface="Calibri" panose="020F0502020204030204" pitchFamily="34" charset="0"/>
                <a:ea typeface="Calibri" panose="020F0502020204030204" pitchFamily="34" charset="0"/>
                <a:cs typeface="Times New Roman" panose="02020603050405020304" pitchFamily="18" charset="0"/>
              </a:rPr>
              <a:t>Communication/médiation linguistique</a:t>
            </a:r>
          </a:p>
          <a:p>
            <a:pPr marL="285750" indent="-285750">
              <a:lnSpc>
                <a:spcPct val="107000"/>
              </a:lnSpc>
              <a:spcAft>
                <a:spcPts val="800"/>
              </a:spcAft>
              <a:buFont typeface="Calibri" panose="020F0502020204030204" pitchFamily="34" charset="0"/>
              <a:buChar char="→"/>
            </a:pPr>
            <a:r>
              <a:rPr lang="fr-FR" dirty="0">
                <a:solidFill>
                  <a:srgbClr val="00B0F0"/>
                </a:solidFill>
                <a:latin typeface="Calibri" panose="020F0502020204030204" pitchFamily="34" charset="0"/>
                <a:ea typeface="Calibri" panose="020F0502020204030204" pitchFamily="34" charset="0"/>
                <a:cs typeface="Times New Roman" panose="02020603050405020304" pitchFamily="18" charset="0"/>
              </a:rPr>
              <a:t>Traduction et interprétation</a:t>
            </a:r>
          </a:p>
          <a:p>
            <a:pPr marL="285750" indent="-285750">
              <a:lnSpc>
                <a:spcPct val="107000"/>
              </a:lnSpc>
              <a:spcAft>
                <a:spcPts val="800"/>
              </a:spcAft>
              <a:buFont typeface="Calibri" panose="020F0502020204030204" pitchFamily="34" charset="0"/>
              <a:buChar char="→"/>
            </a:pPr>
            <a:r>
              <a:rPr lang="fr-FR" dirty="0">
                <a:solidFill>
                  <a:srgbClr val="00B0F0"/>
                </a:solidFill>
                <a:latin typeface="Calibri" panose="020F0502020204030204" pitchFamily="34" charset="0"/>
                <a:ea typeface="Calibri" panose="020F0502020204030204" pitchFamily="34" charset="0"/>
                <a:cs typeface="Times New Roman" panose="02020603050405020304" pitchFamily="18" charset="0"/>
              </a:rPr>
              <a:t>Métiers de l’édition, journalisme</a:t>
            </a:r>
          </a:p>
          <a:p>
            <a:pPr marL="285750" indent="-285750">
              <a:lnSpc>
                <a:spcPct val="107000"/>
              </a:lnSpc>
              <a:spcAft>
                <a:spcPts val="800"/>
              </a:spcAft>
              <a:buFont typeface="Calibri" panose="020F0502020204030204" pitchFamily="34" charset="0"/>
              <a:buChar char="→"/>
            </a:pPr>
            <a:r>
              <a:rPr lang="fr-FR" dirty="0">
                <a:solidFill>
                  <a:srgbClr val="00B0F0"/>
                </a:solidFill>
                <a:latin typeface="Calibri" panose="020F0502020204030204" pitchFamily="34" charset="0"/>
                <a:ea typeface="Calibri" panose="020F0502020204030204" pitchFamily="34" charset="0"/>
                <a:cs typeface="Times New Roman" panose="02020603050405020304" pitchFamily="18" charset="0"/>
              </a:rPr>
              <a:t>Tourisme</a:t>
            </a:r>
          </a:p>
          <a:p>
            <a:pPr marL="285750" indent="-285750">
              <a:lnSpc>
                <a:spcPct val="107000"/>
              </a:lnSpc>
              <a:spcAft>
                <a:spcPts val="800"/>
              </a:spcAft>
              <a:buFont typeface="Calibri" panose="020F0502020204030204" pitchFamily="34" charset="0"/>
              <a:buChar char="→"/>
            </a:pPr>
            <a:r>
              <a:rPr lang="fr-FR" dirty="0">
                <a:solidFill>
                  <a:srgbClr val="00B0F0"/>
                </a:solidFill>
                <a:latin typeface="Calibri" panose="020F0502020204030204" pitchFamily="34" charset="0"/>
                <a:ea typeface="Calibri" panose="020F0502020204030204" pitchFamily="34" charset="0"/>
                <a:cs typeface="Times New Roman" panose="02020603050405020304" pitchFamily="18" charset="0"/>
              </a:rPr>
              <a:t>Organisation événementielle/ métiers de la culture</a:t>
            </a:r>
          </a:p>
          <a:p>
            <a:pPr marL="285750" indent="-285750">
              <a:lnSpc>
                <a:spcPct val="107000"/>
              </a:lnSpc>
              <a:spcAft>
                <a:spcPts val="800"/>
              </a:spcAft>
              <a:buFont typeface="Calibri" panose="020F0502020204030204" pitchFamily="34" charset="0"/>
              <a:buChar char="→"/>
            </a:pPr>
            <a:r>
              <a:rPr lang="fr-FR" dirty="0">
                <a:solidFill>
                  <a:srgbClr val="00B0F0"/>
                </a:solidFill>
                <a:latin typeface="Calibri" panose="020F0502020204030204" pitchFamily="34" charset="0"/>
                <a:ea typeface="Calibri" panose="020F0502020204030204" pitchFamily="34" charset="0"/>
                <a:cs typeface="Times New Roman" panose="02020603050405020304" pitchFamily="18" charset="0"/>
              </a:rPr>
              <a:t>Commerce international</a:t>
            </a:r>
          </a:p>
          <a:p>
            <a:pPr marL="285750" indent="-285750">
              <a:lnSpc>
                <a:spcPct val="107000"/>
              </a:lnSpc>
              <a:spcAft>
                <a:spcPts val="800"/>
              </a:spcAft>
              <a:buFont typeface="Calibri" panose="020F0502020204030204" pitchFamily="34" charset="0"/>
              <a:buChar char="→"/>
            </a:pPr>
            <a:r>
              <a:rPr lang="fr-FR" dirty="0">
                <a:solidFill>
                  <a:srgbClr val="00B0F0"/>
                </a:solidFill>
                <a:latin typeface="Calibri" panose="020F0502020204030204" pitchFamily="34" charset="0"/>
                <a:ea typeface="Calibri" panose="020F0502020204030204" pitchFamily="34" charset="0"/>
                <a:cs typeface="Times New Roman" panose="02020603050405020304" pitchFamily="18" charset="0"/>
              </a:rPr>
              <a:t>Humanitaire</a:t>
            </a:r>
          </a:p>
          <a:p>
            <a:pPr marL="285750" indent="-285750">
              <a:lnSpc>
                <a:spcPct val="107000"/>
              </a:lnSpc>
              <a:spcAft>
                <a:spcPts val="800"/>
              </a:spcAft>
              <a:buFont typeface="Calibri" panose="020F0502020204030204" pitchFamily="34" charset="0"/>
              <a:buChar char="→"/>
            </a:pPr>
            <a:r>
              <a:rPr lang="fr-FR" dirty="0">
                <a:solidFill>
                  <a:srgbClr val="00B0F0"/>
                </a:solidFill>
                <a:latin typeface="Calibri" panose="020F0502020204030204" pitchFamily="34" charset="0"/>
                <a:ea typeface="Calibri" panose="020F0502020204030204" pitchFamily="34" charset="0"/>
                <a:cs typeface="Times New Roman" panose="02020603050405020304" pitchFamily="18" charset="0"/>
              </a:rPr>
              <a:t>Langues et informatique</a:t>
            </a:r>
          </a:p>
          <a:p>
            <a:pPr marL="285750" indent="-285750">
              <a:lnSpc>
                <a:spcPct val="107000"/>
              </a:lnSpc>
              <a:spcAft>
                <a:spcPts val="800"/>
              </a:spcAft>
              <a:buFont typeface="Calibri" panose="020F0502020204030204" pitchFamily="34" charset="0"/>
              <a:buChar char="→"/>
            </a:pPr>
            <a:r>
              <a:rPr lang="fr-FR" dirty="0">
                <a:solidFill>
                  <a:srgbClr val="00B0F0"/>
                </a:solidFill>
                <a:latin typeface="Calibri" panose="020F0502020204030204" pitchFamily="34" charset="0"/>
                <a:ea typeface="Calibri" panose="020F0502020204030204" pitchFamily="34" charset="0"/>
                <a:cs typeface="Times New Roman" panose="02020603050405020304" pitchFamily="18" charset="0"/>
              </a:rPr>
              <a:t>Relations internationales</a:t>
            </a:r>
          </a:p>
          <a:p>
            <a:pPr marL="285750" indent="-285750">
              <a:lnSpc>
                <a:spcPct val="107000"/>
              </a:lnSpc>
              <a:spcAft>
                <a:spcPts val="800"/>
              </a:spcAft>
              <a:buFont typeface="Calibri" panose="020F0502020204030204" pitchFamily="34" charset="0"/>
              <a:buChar char="→"/>
            </a:pPr>
            <a:r>
              <a:rPr lang="fr-FR" dirty="0">
                <a:solidFill>
                  <a:srgbClr val="00B0F0"/>
                </a:solidFill>
                <a:latin typeface="Calibri" panose="020F0502020204030204" pitchFamily="34" charset="0"/>
                <a:ea typeface="Calibri" panose="020F0502020204030204" pitchFamily="34" charset="0"/>
                <a:cs typeface="Times New Roman" panose="02020603050405020304" pitchFamily="18" charset="0"/>
              </a:rPr>
              <a:t>Formation/ enseignement …</a:t>
            </a:r>
          </a:p>
        </p:txBody>
      </p:sp>
    </p:spTree>
    <p:extLst>
      <p:ext uri="{BB962C8B-B14F-4D97-AF65-F5344CB8AC3E}">
        <p14:creationId xmlns:p14="http://schemas.microsoft.com/office/powerpoint/2010/main" val="3325532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73C0BAEF-7354-4108-8BDF-6A244499CD65}"/>
              </a:ext>
            </a:extLst>
          </p:cNvPr>
          <p:cNvSpPr>
            <a:spLocks noGrp="1"/>
          </p:cNvSpPr>
          <p:nvPr>
            <p:ph type="sldNum" sz="quarter" idx="12"/>
          </p:nvPr>
        </p:nvSpPr>
        <p:spPr/>
        <p:txBody>
          <a:bodyPr/>
          <a:lstStyle/>
          <a:p>
            <a:fld id="{2CEFAB9C-9D20-B149-B69D-443DC4350F1B}" type="slidenum">
              <a:rPr lang="fr-FR" smtClean="0"/>
              <a:pPr/>
              <a:t>14</a:t>
            </a:fld>
            <a:endParaRPr lang="fr-FR" dirty="0"/>
          </a:p>
        </p:txBody>
      </p:sp>
      <p:sp>
        <p:nvSpPr>
          <p:cNvPr id="4" name="Espace réservé du texte 3">
            <a:extLst>
              <a:ext uri="{FF2B5EF4-FFF2-40B4-BE49-F238E27FC236}">
                <a16:creationId xmlns:a16="http://schemas.microsoft.com/office/drawing/2014/main" id="{BFA2468C-6519-4CD7-AC7D-2418162F3903}"/>
              </a:ext>
            </a:extLst>
          </p:cNvPr>
          <p:cNvSpPr>
            <a:spLocks noGrp="1"/>
          </p:cNvSpPr>
          <p:nvPr>
            <p:ph type="body" sz="quarter" idx="14"/>
          </p:nvPr>
        </p:nvSpPr>
        <p:spPr/>
        <p:txBody>
          <a:bodyPr/>
          <a:lstStyle/>
          <a:p>
            <a:endParaRPr lang="fr-FR" dirty="0"/>
          </a:p>
        </p:txBody>
      </p:sp>
      <p:sp>
        <p:nvSpPr>
          <p:cNvPr id="5" name="Espace réservé du texte 4">
            <a:extLst>
              <a:ext uri="{FF2B5EF4-FFF2-40B4-BE49-F238E27FC236}">
                <a16:creationId xmlns:a16="http://schemas.microsoft.com/office/drawing/2014/main" id="{E55C93A9-809D-4193-A4DA-4EA95B99D9FA}"/>
              </a:ext>
            </a:extLst>
          </p:cNvPr>
          <p:cNvSpPr>
            <a:spLocks noGrp="1"/>
          </p:cNvSpPr>
          <p:nvPr>
            <p:ph type="body" sz="quarter" idx="15"/>
          </p:nvPr>
        </p:nvSpPr>
        <p:spPr/>
        <p:txBody>
          <a:bodyPr/>
          <a:lstStyle/>
          <a:p>
            <a:endParaRPr lang="fr-FR"/>
          </a:p>
        </p:txBody>
      </p:sp>
      <p:sp>
        <p:nvSpPr>
          <p:cNvPr id="6" name="Rectangle 5">
            <a:extLst>
              <a:ext uri="{FF2B5EF4-FFF2-40B4-BE49-F238E27FC236}">
                <a16:creationId xmlns:a16="http://schemas.microsoft.com/office/drawing/2014/main" id="{CC6406C1-5729-46E2-A1A5-17F6CA98F81B}"/>
              </a:ext>
            </a:extLst>
          </p:cNvPr>
          <p:cNvSpPr/>
          <p:nvPr/>
        </p:nvSpPr>
        <p:spPr>
          <a:xfrm>
            <a:off x="140677" y="2471407"/>
            <a:ext cx="8862646" cy="3139321"/>
          </a:xfrm>
          <a:prstGeom prst="rect">
            <a:avLst/>
          </a:prstGeom>
        </p:spPr>
        <p:txBody>
          <a:bodyPr wrap="square">
            <a:spAutoFit/>
          </a:bodyPr>
          <a:lstStyle/>
          <a:p>
            <a:pPr marL="457200" indent="-457200">
              <a:buFont typeface="Calibri" panose="020F0502020204030204" pitchFamily="34" charset="0"/>
              <a:buChar char="→"/>
            </a:pPr>
            <a:r>
              <a:rPr lang="fr-FR" sz="2200" dirty="0">
                <a:solidFill>
                  <a:srgbClr val="00B0F0"/>
                </a:solidFill>
              </a:rPr>
              <a:t>Traducteur en entreprise, interprète de liaison</a:t>
            </a:r>
          </a:p>
          <a:p>
            <a:pPr marL="457200" indent="-457200">
              <a:buFont typeface="Calibri" panose="020F0502020204030204" pitchFamily="34" charset="0"/>
              <a:buChar char="→"/>
            </a:pPr>
            <a:r>
              <a:rPr lang="fr-FR" sz="2200" dirty="0">
                <a:solidFill>
                  <a:srgbClr val="00B0F0"/>
                </a:solidFill>
              </a:rPr>
              <a:t>Chargé de missions en relations internationales</a:t>
            </a:r>
          </a:p>
          <a:p>
            <a:pPr marL="457200" indent="-457200">
              <a:buFont typeface="Calibri" panose="020F0502020204030204" pitchFamily="34" charset="0"/>
              <a:buChar char="→"/>
            </a:pPr>
            <a:r>
              <a:rPr lang="fr-FR" sz="2200" dirty="0">
                <a:solidFill>
                  <a:srgbClr val="00B0F0"/>
                </a:solidFill>
              </a:rPr>
              <a:t>Chargé de missions en affaires européennes</a:t>
            </a:r>
          </a:p>
          <a:p>
            <a:pPr marL="457200" indent="-457200">
              <a:buFont typeface="Calibri" panose="020F0502020204030204" pitchFamily="34" charset="0"/>
              <a:buChar char="→"/>
            </a:pPr>
            <a:r>
              <a:rPr lang="fr-FR" sz="2200" dirty="0">
                <a:solidFill>
                  <a:srgbClr val="00B0F0"/>
                </a:solidFill>
              </a:rPr>
              <a:t>Chargé de missions en marketing</a:t>
            </a:r>
          </a:p>
          <a:p>
            <a:pPr marL="457200" indent="-457200">
              <a:buFont typeface="Calibri" panose="020F0502020204030204" pitchFamily="34" charset="0"/>
              <a:buChar char="→"/>
            </a:pPr>
            <a:r>
              <a:rPr lang="fr-FR" sz="2200" dirty="0">
                <a:solidFill>
                  <a:srgbClr val="00B0F0"/>
                </a:solidFill>
              </a:rPr>
              <a:t>Attaché de presse</a:t>
            </a:r>
          </a:p>
          <a:p>
            <a:pPr marL="457200" indent="-457200">
              <a:buFont typeface="Calibri" panose="020F0502020204030204" pitchFamily="34" charset="0"/>
              <a:buChar char="→"/>
            </a:pPr>
            <a:r>
              <a:rPr lang="fr-FR" sz="2200" dirty="0">
                <a:solidFill>
                  <a:srgbClr val="00B0F0"/>
                </a:solidFill>
              </a:rPr>
              <a:t>Enseignant (surtout 1° degré) / formateur en langues</a:t>
            </a:r>
          </a:p>
          <a:p>
            <a:pPr marL="457200" indent="-457200">
              <a:buFont typeface="Calibri" panose="020F0502020204030204" pitchFamily="34" charset="0"/>
              <a:buChar char="→"/>
            </a:pPr>
            <a:r>
              <a:rPr lang="fr-FR" sz="2200" dirty="0">
                <a:solidFill>
                  <a:srgbClr val="00B0F0"/>
                </a:solidFill>
              </a:rPr>
              <a:t>Concepteur de sites web multilingues</a:t>
            </a:r>
          </a:p>
          <a:p>
            <a:pPr marL="457200" indent="-457200">
              <a:buFont typeface="Calibri" panose="020F0502020204030204" pitchFamily="34" charset="0"/>
              <a:buChar char="→"/>
            </a:pPr>
            <a:r>
              <a:rPr lang="fr-FR" sz="2200" dirty="0">
                <a:solidFill>
                  <a:srgbClr val="00B0F0"/>
                </a:solidFill>
              </a:rPr>
              <a:t>Chef de projet multimédia</a:t>
            </a:r>
          </a:p>
          <a:p>
            <a:pPr marL="457200" indent="-457200">
              <a:buFont typeface="Calibri" panose="020F0502020204030204" pitchFamily="34" charset="0"/>
              <a:buChar char="→"/>
            </a:pPr>
            <a:r>
              <a:rPr lang="fr-FR" sz="2200" dirty="0">
                <a:solidFill>
                  <a:srgbClr val="00B0F0"/>
                </a:solidFill>
              </a:rPr>
              <a:t>Spécialiste du renseignement …</a:t>
            </a:r>
          </a:p>
        </p:txBody>
      </p:sp>
      <p:sp>
        <p:nvSpPr>
          <p:cNvPr id="2" name="Rectangle 1">
            <a:extLst>
              <a:ext uri="{FF2B5EF4-FFF2-40B4-BE49-F238E27FC236}">
                <a16:creationId xmlns:a16="http://schemas.microsoft.com/office/drawing/2014/main" id="{22C7CDA8-6DCC-45A0-8A9C-998F79BE628F}"/>
              </a:ext>
            </a:extLst>
          </p:cNvPr>
          <p:cNvSpPr/>
          <p:nvPr/>
        </p:nvSpPr>
        <p:spPr>
          <a:xfrm>
            <a:off x="277510" y="1838678"/>
            <a:ext cx="2768258" cy="461665"/>
          </a:xfrm>
          <a:prstGeom prst="rect">
            <a:avLst/>
          </a:prstGeom>
        </p:spPr>
        <p:txBody>
          <a:bodyPr wrap="none">
            <a:spAutoFit/>
          </a:bodyPr>
          <a:lstStyle/>
          <a:p>
            <a:r>
              <a:rPr lang="fr-FR" sz="2400" b="1" dirty="0">
                <a:solidFill>
                  <a:srgbClr val="0000FF"/>
                </a:solidFill>
              </a:rPr>
              <a:t>Exemple de métiers </a:t>
            </a:r>
          </a:p>
        </p:txBody>
      </p:sp>
    </p:spTree>
    <p:extLst>
      <p:ext uri="{BB962C8B-B14F-4D97-AF65-F5344CB8AC3E}">
        <p14:creationId xmlns:p14="http://schemas.microsoft.com/office/powerpoint/2010/main" val="12185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40E7FE6-0AA8-4CE1-B992-6FFBF6FB34E1}"/>
              </a:ext>
            </a:extLst>
          </p:cNvPr>
          <p:cNvSpPr>
            <a:spLocks noGrp="1"/>
          </p:cNvSpPr>
          <p:nvPr>
            <p:ph type="sldNum" sz="quarter" idx="12"/>
          </p:nvPr>
        </p:nvSpPr>
        <p:spPr/>
        <p:txBody>
          <a:bodyPr/>
          <a:lstStyle/>
          <a:p>
            <a:fld id="{2CEFAB9C-9D20-B149-B69D-443DC4350F1B}" type="slidenum">
              <a:rPr lang="fr-FR" smtClean="0"/>
              <a:pPr/>
              <a:t>15</a:t>
            </a:fld>
            <a:endParaRPr lang="fr-FR" dirty="0"/>
          </a:p>
        </p:txBody>
      </p:sp>
      <p:sp>
        <p:nvSpPr>
          <p:cNvPr id="4" name="Espace réservé du texte 3">
            <a:extLst>
              <a:ext uri="{FF2B5EF4-FFF2-40B4-BE49-F238E27FC236}">
                <a16:creationId xmlns:a16="http://schemas.microsoft.com/office/drawing/2014/main" id="{F3392FDD-A495-42FA-8D7C-B7DD5FF0C729}"/>
              </a:ext>
            </a:extLst>
          </p:cNvPr>
          <p:cNvSpPr>
            <a:spLocks noGrp="1"/>
          </p:cNvSpPr>
          <p:nvPr>
            <p:ph type="body" sz="quarter" idx="14"/>
          </p:nvPr>
        </p:nvSpPr>
        <p:spPr/>
        <p:txBody>
          <a:bodyPr/>
          <a:lstStyle/>
          <a:p>
            <a:r>
              <a:rPr lang="fr-FR" dirty="0"/>
              <a:t>Ils étaient en LEA… </a:t>
            </a:r>
          </a:p>
        </p:txBody>
      </p:sp>
      <p:sp>
        <p:nvSpPr>
          <p:cNvPr id="5" name="Espace réservé du texte 4">
            <a:extLst>
              <a:ext uri="{FF2B5EF4-FFF2-40B4-BE49-F238E27FC236}">
                <a16:creationId xmlns:a16="http://schemas.microsoft.com/office/drawing/2014/main" id="{A4649D8E-0901-41E8-A462-7736F4C86717}"/>
              </a:ext>
            </a:extLst>
          </p:cNvPr>
          <p:cNvSpPr>
            <a:spLocks noGrp="1"/>
          </p:cNvSpPr>
          <p:nvPr>
            <p:ph type="body" sz="quarter" idx="15"/>
          </p:nvPr>
        </p:nvSpPr>
        <p:spPr/>
        <p:txBody>
          <a:bodyPr/>
          <a:lstStyle/>
          <a:p>
            <a:endParaRPr lang="fr-FR"/>
          </a:p>
        </p:txBody>
      </p:sp>
      <p:pic>
        <p:nvPicPr>
          <p:cNvPr id="6" name="Picture 2">
            <a:extLst>
              <a:ext uri="{FF2B5EF4-FFF2-40B4-BE49-F238E27FC236}">
                <a16:creationId xmlns:a16="http://schemas.microsoft.com/office/drawing/2014/main" id="{7264B5EA-CB41-4AF1-8C1B-A2AAAFBA5BBA}"/>
              </a:ext>
            </a:extLst>
          </p:cNvPr>
          <p:cNvPicPr/>
          <p:nvPr/>
        </p:nvPicPr>
        <p:blipFill rotWithShape="1">
          <a:blip r:embed="rId2" cstate="print">
            <a:extLst>
              <a:ext uri="{28A0092B-C50C-407E-A947-70E740481C1C}">
                <a14:useLocalDpi xmlns:a14="http://schemas.microsoft.com/office/drawing/2010/main" val="0"/>
              </a:ext>
            </a:extLst>
          </a:blip>
          <a:srcRect t="11882" b="46774"/>
          <a:stretch/>
        </p:blipFill>
        <p:spPr bwMode="auto">
          <a:xfrm>
            <a:off x="393895" y="1561513"/>
            <a:ext cx="8285871" cy="4614203"/>
          </a:xfrm>
          <a:prstGeom prst="rect">
            <a:avLst/>
          </a:prstGeom>
          <a:noFill/>
          <a:ln>
            <a:noFill/>
          </a:ln>
        </p:spPr>
      </p:pic>
    </p:spTree>
    <p:extLst>
      <p:ext uri="{BB962C8B-B14F-4D97-AF65-F5344CB8AC3E}">
        <p14:creationId xmlns:p14="http://schemas.microsoft.com/office/powerpoint/2010/main" val="1171085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24E72035-0F09-4C2C-8ABA-C3C5471954EC}"/>
              </a:ext>
            </a:extLst>
          </p:cNvPr>
          <p:cNvSpPr>
            <a:spLocks noGrp="1"/>
          </p:cNvSpPr>
          <p:nvPr>
            <p:ph type="sldNum" sz="quarter" idx="12"/>
          </p:nvPr>
        </p:nvSpPr>
        <p:spPr/>
        <p:txBody>
          <a:bodyPr/>
          <a:lstStyle/>
          <a:p>
            <a:fld id="{2CEFAB9C-9D20-B149-B69D-443DC4350F1B}" type="slidenum">
              <a:rPr lang="fr-FR" smtClean="0"/>
              <a:pPr/>
              <a:t>16</a:t>
            </a:fld>
            <a:endParaRPr lang="fr-FR" dirty="0"/>
          </a:p>
        </p:txBody>
      </p:sp>
      <p:sp>
        <p:nvSpPr>
          <p:cNvPr id="4" name="Espace réservé du texte 3">
            <a:extLst>
              <a:ext uri="{FF2B5EF4-FFF2-40B4-BE49-F238E27FC236}">
                <a16:creationId xmlns:a16="http://schemas.microsoft.com/office/drawing/2014/main" id="{8D6A2903-2D78-487C-AA63-5519D977A6DF}"/>
              </a:ext>
            </a:extLst>
          </p:cNvPr>
          <p:cNvSpPr>
            <a:spLocks noGrp="1"/>
          </p:cNvSpPr>
          <p:nvPr>
            <p:ph type="body" sz="quarter" idx="14"/>
          </p:nvPr>
        </p:nvSpPr>
        <p:spPr/>
        <p:txBody>
          <a:bodyPr/>
          <a:lstStyle/>
          <a:p>
            <a:r>
              <a:rPr lang="fr-FR" dirty="0"/>
              <a:t>Les étudiants attendu…. </a:t>
            </a:r>
          </a:p>
          <a:p>
            <a:endParaRPr lang="fr-FR" dirty="0"/>
          </a:p>
        </p:txBody>
      </p:sp>
      <p:sp>
        <p:nvSpPr>
          <p:cNvPr id="5" name="Espace réservé du texte 4">
            <a:extLst>
              <a:ext uri="{FF2B5EF4-FFF2-40B4-BE49-F238E27FC236}">
                <a16:creationId xmlns:a16="http://schemas.microsoft.com/office/drawing/2014/main" id="{2F6D31E4-B976-4EB7-8FA7-C2EC19550196}"/>
              </a:ext>
            </a:extLst>
          </p:cNvPr>
          <p:cNvSpPr>
            <a:spLocks noGrp="1"/>
          </p:cNvSpPr>
          <p:nvPr>
            <p:ph type="body" sz="quarter" idx="15"/>
          </p:nvPr>
        </p:nvSpPr>
        <p:spPr/>
        <p:txBody>
          <a:bodyPr/>
          <a:lstStyle/>
          <a:p>
            <a:endParaRPr lang="fr-FR"/>
          </a:p>
        </p:txBody>
      </p:sp>
      <p:sp>
        <p:nvSpPr>
          <p:cNvPr id="7" name="Rectangle 6">
            <a:extLst>
              <a:ext uri="{FF2B5EF4-FFF2-40B4-BE49-F238E27FC236}">
                <a16:creationId xmlns:a16="http://schemas.microsoft.com/office/drawing/2014/main" id="{63703BF9-650F-45B8-B6B5-6FB59E08C025}"/>
              </a:ext>
            </a:extLst>
          </p:cNvPr>
          <p:cNvSpPr/>
          <p:nvPr/>
        </p:nvSpPr>
        <p:spPr>
          <a:xfrm>
            <a:off x="533918" y="1492565"/>
            <a:ext cx="8427202" cy="3747180"/>
          </a:xfrm>
          <a:prstGeom prst="rect">
            <a:avLst/>
          </a:prstGeom>
        </p:spPr>
        <p:txBody>
          <a:bodyPr wrap="square">
            <a:spAutoFit/>
          </a:bodyPr>
          <a:lstStyle/>
          <a:p>
            <a:pPr>
              <a:lnSpc>
                <a:spcPct val="107000"/>
              </a:lnSpc>
              <a:spcAft>
                <a:spcPts val="800"/>
              </a:spcAft>
            </a:pPr>
            <a:r>
              <a:rPr lang="fr-FR" sz="22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Les étudiants "attendus" </a:t>
            </a:r>
            <a:endParaRPr lang="fr-FR" sz="22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2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TOUS</a:t>
            </a:r>
            <a:r>
              <a:rPr lang="fr-FR" sz="2200" dirty="0">
                <a:latin typeface="Calibri" panose="020F0502020204030204" pitchFamily="34" charset="0"/>
                <a:ea typeface="Calibri" panose="020F0502020204030204" pitchFamily="34" charset="0"/>
                <a:cs typeface="Times New Roman" panose="02020603050405020304" pitchFamily="18" charset="0"/>
              </a:rPr>
              <a:t>, </a:t>
            </a:r>
            <a:r>
              <a:rPr lang="fr-FR" sz="2200" u="sng" dirty="0">
                <a:latin typeface="Calibri" panose="020F0502020204030204" pitchFamily="34" charset="0"/>
                <a:ea typeface="Calibri" panose="020F0502020204030204" pitchFamily="34" charset="0"/>
                <a:cs typeface="Times New Roman" panose="02020603050405020304" pitchFamily="18" charset="0"/>
              </a:rPr>
              <a:t>quelle que soit la filière d’origine</a:t>
            </a:r>
            <a:r>
              <a:rPr lang="fr-FR" sz="2200" dirty="0">
                <a:latin typeface="Calibri" panose="020F0502020204030204" pitchFamily="34" charset="0"/>
                <a:ea typeface="Calibri" panose="020F0502020204030204" pitchFamily="34" charset="0"/>
                <a:cs typeface="Times New Roman" panose="02020603050405020304" pitchFamily="18" charset="0"/>
              </a:rPr>
              <a:t>, (ES, L, S, Techno, Pro, étrangers) du moment qu’ils présentent ce profil :</a:t>
            </a:r>
          </a:p>
          <a:p>
            <a:pPr marL="342900" lvl="0" indent="-342900">
              <a:lnSpc>
                <a:spcPct val="107000"/>
              </a:lnSpc>
              <a:spcAft>
                <a:spcPts val="800"/>
              </a:spcAft>
              <a:buFont typeface="Arial" panose="020B0604020202020204" pitchFamily="34" charset="0"/>
              <a:buChar char="•"/>
              <a:tabLst>
                <a:tab pos="457200" algn="l"/>
              </a:tabLst>
            </a:pPr>
            <a:r>
              <a:rPr lang="fr-FR" sz="22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une véritable motivation, une passion, un projet professionnel </a:t>
            </a:r>
            <a:r>
              <a:rPr lang="fr-FR" sz="2200" dirty="0">
                <a:latin typeface="Calibri" panose="020F0502020204030204" pitchFamily="34" charset="0"/>
                <a:ea typeface="Calibri" panose="020F0502020204030204" pitchFamily="34" charset="0"/>
                <a:cs typeface="Times New Roman" panose="02020603050405020304" pitchFamily="18" charset="0"/>
              </a:rPr>
              <a:t>en lien avec la formation LEA</a:t>
            </a:r>
          </a:p>
          <a:p>
            <a:pPr marL="342900" indent="-342900">
              <a:lnSpc>
                <a:spcPct val="107000"/>
              </a:lnSpc>
              <a:spcAft>
                <a:spcPts val="800"/>
              </a:spcAft>
              <a:buFont typeface="Arial" panose="020B0604020202020204" pitchFamily="34" charset="0"/>
              <a:buChar char="•"/>
              <a:tabLst>
                <a:tab pos="457200" algn="l"/>
              </a:tabLst>
            </a:pPr>
            <a:r>
              <a:rPr lang="fr-FR" sz="22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avoir une aptitude et un intérêt avéré </a:t>
            </a:r>
            <a:r>
              <a:rPr lang="fr-FR" sz="2200" dirty="0">
                <a:latin typeface="Calibri" panose="020F0502020204030204" pitchFamily="34" charset="0"/>
                <a:ea typeface="Calibri" panose="020F0502020204030204" pitchFamily="34" charset="0"/>
                <a:cs typeface="Times New Roman" panose="02020603050405020304" pitchFamily="18" charset="0"/>
              </a:rPr>
              <a:t>pour les questions politiques, économiques et sociales qui sont d’actualité.</a:t>
            </a:r>
          </a:p>
          <a:p>
            <a:pPr marL="342900" lvl="0" indent="-342900">
              <a:lnSpc>
                <a:spcPct val="107000"/>
              </a:lnSpc>
              <a:spcAft>
                <a:spcPts val="800"/>
              </a:spcAft>
              <a:buFont typeface="Arial" panose="020B0604020202020204" pitchFamily="34" charset="0"/>
              <a:buChar char="•"/>
              <a:tabLst>
                <a:tab pos="457200" algn="l"/>
              </a:tabLst>
            </a:pPr>
            <a:r>
              <a:rPr lang="fr-FR" sz="22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un niveau en français, en anglais et éventuellement dans une autre langue étrangère </a:t>
            </a:r>
            <a:r>
              <a:rPr lang="fr-FR" sz="2200" dirty="0">
                <a:latin typeface="Calibri" panose="020F0502020204030204" pitchFamily="34" charset="0"/>
                <a:ea typeface="Calibri" panose="020F0502020204030204" pitchFamily="34" charset="0"/>
                <a:cs typeface="Times New Roman" panose="02020603050405020304" pitchFamily="18" charset="0"/>
              </a:rPr>
              <a:t>qui leur permette de répondre aux prérequis </a:t>
            </a:r>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3288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92929BD7-0E85-486A-ACFC-75EFE2D0C6BC}"/>
              </a:ext>
            </a:extLst>
          </p:cNvPr>
          <p:cNvSpPr>
            <a:spLocks noGrp="1"/>
          </p:cNvSpPr>
          <p:nvPr>
            <p:ph type="sldNum" sz="quarter" idx="12"/>
          </p:nvPr>
        </p:nvSpPr>
        <p:spPr/>
        <p:txBody>
          <a:bodyPr/>
          <a:lstStyle/>
          <a:p>
            <a:fld id="{2CEFAB9C-9D20-B149-B69D-443DC4350F1B}" type="slidenum">
              <a:rPr lang="fr-FR" smtClean="0"/>
              <a:pPr/>
              <a:t>17</a:t>
            </a:fld>
            <a:endParaRPr lang="fr-FR" dirty="0"/>
          </a:p>
        </p:txBody>
      </p:sp>
      <p:sp>
        <p:nvSpPr>
          <p:cNvPr id="4" name="Espace réservé du texte 3">
            <a:extLst>
              <a:ext uri="{FF2B5EF4-FFF2-40B4-BE49-F238E27FC236}">
                <a16:creationId xmlns:a16="http://schemas.microsoft.com/office/drawing/2014/main" id="{73DF9D6B-4C4B-4A24-ADB0-A863A2B061CC}"/>
              </a:ext>
            </a:extLst>
          </p:cNvPr>
          <p:cNvSpPr>
            <a:spLocks noGrp="1"/>
          </p:cNvSpPr>
          <p:nvPr>
            <p:ph type="body" sz="quarter" idx="14"/>
          </p:nvPr>
        </p:nvSpPr>
        <p:spPr/>
        <p:txBody>
          <a:bodyPr/>
          <a:lstStyle/>
          <a:p>
            <a:r>
              <a:rPr lang="fr-FR" dirty="0"/>
              <a:t>Arrivé à l’Université</a:t>
            </a:r>
          </a:p>
        </p:txBody>
      </p:sp>
      <p:sp>
        <p:nvSpPr>
          <p:cNvPr id="5" name="Espace réservé du texte 4">
            <a:extLst>
              <a:ext uri="{FF2B5EF4-FFF2-40B4-BE49-F238E27FC236}">
                <a16:creationId xmlns:a16="http://schemas.microsoft.com/office/drawing/2014/main" id="{DCA1629F-A102-44D2-BC70-BFB9BC825134}"/>
              </a:ext>
            </a:extLst>
          </p:cNvPr>
          <p:cNvSpPr>
            <a:spLocks noGrp="1"/>
          </p:cNvSpPr>
          <p:nvPr>
            <p:ph type="body" sz="quarter" idx="15"/>
          </p:nvPr>
        </p:nvSpPr>
        <p:spPr/>
        <p:txBody>
          <a:bodyPr/>
          <a:lstStyle/>
          <a:p>
            <a:endParaRPr lang="fr-FR"/>
          </a:p>
        </p:txBody>
      </p:sp>
      <p:sp>
        <p:nvSpPr>
          <p:cNvPr id="6" name="Rectangle 5">
            <a:extLst>
              <a:ext uri="{FF2B5EF4-FFF2-40B4-BE49-F238E27FC236}">
                <a16:creationId xmlns:a16="http://schemas.microsoft.com/office/drawing/2014/main" id="{231AAC44-2EED-4399-8120-9930863D7F0B}"/>
              </a:ext>
            </a:extLst>
          </p:cNvPr>
          <p:cNvSpPr/>
          <p:nvPr/>
        </p:nvSpPr>
        <p:spPr>
          <a:xfrm>
            <a:off x="277510" y="1655355"/>
            <a:ext cx="8553156" cy="4688015"/>
          </a:xfrm>
          <a:prstGeom prst="rect">
            <a:avLst/>
          </a:prstGeom>
        </p:spPr>
        <p:txBody>
          <a:bodyPr wrap="square">
            <a:spAutoFit/>
          </a:bodyPr>
          <a:lstStyle/>
          <a:p>
            <a:pPr>
              <a:lnSpc>
                <a:spcPct val="107000"/>
              </a:lnSpc>
              <a:spcAft>
                <a:spcPts val="800"/>
              </a:spcAft>
            </a:pPr>
            <a:r>
              <a:rPr lang="fr-FR"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Accueil</a:t>
            </a:r>
            <a:endParaRPr lang="fr-FR" sz="20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FR" sz="2000" dirty="0">
                <a:latin typeface="Calibri" panose="020F0502020204030204" pitchFamily="34" charset="0"/>
                <a:ea typeface="Calibri" panose="020F0502020204030204" pitchFamily="34" charset="0"/>
                <a:cs typeface="Times New Roman" panose="02020603050405020304" pitchFamily="18" charset="0"/>
              </a:rPr>
              <a:t>Page du site département LEA dédiée à l’accueil</a:t>
            </a:r>
          </a:p>
          <a:p>
            <a:pPr lvl="0">
              <a:lnSpc>
                <a:spcPct val="107000"/>
              </a:lnSpc>
              <a:spcAft>
                <a:spcPts val="800"/>
              </a:spcAft>
              <a:tabLst>
                <a:tab pos="457200" algn="l"/>
              </a:tabLst>
            </a:pPr>
            <a:r>
              <a:rPr lang="fr-FR" dirty="0">
                <a:solidFill>
                  <a:srgbClr val="00B0F0"/>
                </a:solidFill>
                <a:hlinkClick r:id="rId2">
                  <a:extLst>
                    <a:ext uri="{A12FA001-AC4F-418D-AE19-62706E023703}">
                      <ahyp:hlinkClr xmlns:ahyp="http://schemas.microsoft.com/office/drawing/2018/hyperlinkcolor" val="tx"/>
                    </a:ext>
                  </a:extLst>
                </a:hlinkClick>
              </a:rPr>
              <a:t>https://langues.unistra.fr/formations/licences/licence-langues-etrangeres-appliquees-lea/langues-etrangeres-appliquees/</a:t>
            </a:r>
            <a:endParaRPr lang="fr-FR"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tabLst>
                <a:tab pos="457200" algn="l"/>
              </a:tabLst>
            </a:pPr>
            <a:r>
              <a:rPr lang="fr-FR" sz="2000" dirty="0">
                <a:latin typeface="Calibri" panose="020F0502020204030204" pitchFamily="34" charset="0"/>
                <a:ea typeface="Calibri" panose="020F0502020204030204" pitchFamily="34" charset="0"/>
                <a:cs typeface="Times New Roman" panose="02020603050405020304" pitchFamily="18" charset="0"/>
              </a:rPr>
              <a:t>Semaine d’intégration</a:t>
            </a:r>
          </a:p>
          <a:p>
            <a:pPr>
              <a:lnSpc>
                <a:spcPct val="107000"/>
              </a:lnSpc>
              <a:spcAft>
                <a:spcPts val="800"/>
              </a:spcAft>
            </a:pPr>
            <a:r>
              <a:rPr lang="fr-FR" sz="2000" dirty="0">
                <a:latin typeface="Calibri" panose="020F0502020204030204" pitchFamily="34" charset="0"/>
                <a:ea typeface="Calibri" panose="020F0502020204030204" pitchFamily="34" charset="0"/>
                <a:cs typeface="Times New Roman" panose="02020603050405020304" pitchFamily="18" charset="0"/>
              </a:rPr>
              <a:t>     Réunions d’information</a:t>
            </a:r>
          </a:p>
          <a:p>
            <a:pPr>
              <a:lnSpc>
                <a:spcPct val="107000"/>
              </a:lnSpc>
              <a:spcAft>
                <a:spcPts val="800"/>
              </a:spcAft>
            </a:pPr>
            <a:r>
              <a:rPr lang="fr-FR" sz="2000" dirty="0">
                <a:latin typeface="Calibri" panose="020F0502020204030204" pitchFamily="34" charset="0"/>
                <a:ea typeface="Calibri" panose="020F0502020204030204" pitchFamily="34" charset="0"/>
                <a:cs typeface="Times New Roman" panose="02020603050405020304" pitchFamily="18" charset="0"/>
              </a:rPr>
              <a:t>     Encadrement par étudiants vacataires de L2 et L3</a:t>
            </a:r>
          </a:p>
          <a:p>
            <a:pPr>
              <a:lnSpc>
                <a:spcPct val="107000"/>
              </a:lnSpc>
              <a:spcAft>
                <a:spcPts val="800"/>
              </a:spcAft>
            </a:pPr>
            <a:r>
              <a:rPr lang="fr-FR" sz="2000" dirty="0">
                <a:latin typeface="Calibri" panose="020F0502020204030204" pitchFamily="34" charset="0"/>
                <a:ea typeface="Calibri" panose="020F0502020204030204" pitchFamily="34" charset="0"/>
                <a:cs typeface="Times New Roman" panose="02020603050405020304" pitchFamily="18" charset="0"/>
              </a:rPr>
              <a:t>     Parrainage volontaire de L2 et L3 (animé par l’Amicale LEA)</a:t>
            </a:r>
          </a:p>
          <a:p>
            <a:pPr>
              <a:lnSpc>
                <a:spcPct val="107000"/>
              </a:lnSpc>
              <a:spcAft>
                <a:spcPts val="800"/>
              </a:spcAft>
            </a:pPr>
            <a:r>
              <a:rPr lang="fr-FR" sz="20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Accompagnement</a:t>
            </a:r>
            <a:r>
              <a:rPr lang="fr-FR" sz="2000" b="1" dirty="0">
                <a:latin typeface="Calibri" panose="020F0502020204030204" pitchFamily="34" charset="0"/>
                <a:ea typeface="Calibri" panose="020F0502020204030204" pitchFamily="34" charset="0"/>
                <a:cs typeface="Times New Roman" panose="02020603050405020304" pitchFamily="18" charset="0"/>
              </a:rPr>
              <a:t> </a:t>
            </a:r>
            <a:r>
              <a:rPr lang="fr-FR" sz="2000" dirty="0">
                <a:latin typeface="Calibri" panose="020F0502020204030204" pitchFamily="34" charset="0"/>
                <a:ea typeface="Calibri" panose="020F0502020204030204" pitchFamily="34" charset="0"/>
                <a:cs typeface="Times New Roman" panose="02020603050405020304" pitchFamily="18" charset="0"/>
              </a:rPr>
              <a:t>des étudiants "oui si" </a:t>
            </a:r>
          </a:p>
          <a:p>
            <a:pPr marL="342900" lvl="0" indent="-342900">
              <a:lnSpc>
                <a:spcPct val="107000"/>
              </a:lnSpc>
              <a:spcAft>
                <a:spcPts val="800"/>
              </a:spcAft>
              <a:buFont typeface="Arial" panose="020B0604020202020204" pitchFamily="34" charset="0"/>
              <a:buChar char="•"/>
              <a:tabLst>
                <a:tab pos="457200" algn="l"/>
              </a:tabLst>
            </a:pPr>
            <a:r>
              <a:rPr lang="fr-FR" sz="2000" dirty="0">
                <a:latin typeface="Calibri" panose="020F0502020204030204" pitchFamily="34" charset="0"/>
                <a:ea typeface="Calibri" panose="020F0502020204030204" pitchFamily="34" charset="0"/>
                <a:cs typeface="Times New Roman" panose="02020603050405020304" pitchFamily="18" charset="0"/>
              </a:rPr>
              <a:t>Cours de méthodologie</a:t>
            </a:r>
          </a:p>
          <a:p>
            <a:pPr marL="342900" lvl="0" indent="-342900">
              <a:lnSpc>
                <a:spcPct val="107000"/>
              </a:lnSpc>
              <a:spcAft>
                <a:spcPts val="800"/>
              </a:spcAft>
              <a:buFont typeface="Arial" panose="020B0604020202020204" pitchFamily="34" charset="0"/>
              <a:buChar char="•"/>
              <a:tabLst>
                <a:tab pos="457200" algn="l"/>
              </a:tabLst>
            </a:pPr>
            <a:r>
              <a:rPr lang="fr-FR" sz="2000" dirty="0">
                <a:latin typeface="Calibri" panose="020F0502020204030204" pitchFamily="34" charset="0"/>
                <a:ea typeface="Calibri" panose="020F0502020204030204" pitchFamily="34" charset="0"/>
                <a:cs typeface="Times New Roman" panose="02020603050405020304" pitchFamily="18" charset="0"/>
              </a:rPr>
              <a:t>Cours de langues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5897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95CC499-0CA7-4B27-81E1-3A50C8B069E1}"/>
              </a:ext>
            </a:extLst>
          </p:cNvPr>
          <p:cNvSpPr>
            <a:spLocks noGrp="1"/>
          </p:cNvSpPr>
          <p:nvPr>
            <p:ph type="sldNum" sz="quarter" idx="12"/>
          </p:nvPr>
        </p:nvSpPr>
        <p:spPr/>
        <p:txBody>
          <a:bodyPr/>
          <a:lstStyle/>
          <a:p>
            <a:fld id="{2CEFAB9C-9D20-B149-B69D-443DC4350F1B}" type="slidenum">
              <a:rPr lang="fr-FR" smtClean="0"/>
              <a:pPr/>
              <a:t>18</a:t>
            </a:fld>
            <a:endParaRPr lang="fr-FR" dirty="0"/>
          </a:p>
        </p:txBody>
      </p:sp>
      <p:sp>
        <p:nvSpPr>
          <p:cNvPr id="4" name="Espace réservé du texte 3">
            <a:extLst>
              <a:ext uri="{FF2B5EF4-FFF2-40B4-BE49-F238E27FC236}">
                <a16:creationId xmlns:a16="http://schemas.microsoft.com/office/drawing/2014/main" id="{47583DCE-BADC-4144-9DD3-08AF8EFCAFDE}"/>
              </a:ext>
            </a:extLst>
          </p:cNvPr>
          <p:cNvSpPr>
            <a:spLocks noGrp="1"/>
          </p:cNvSpPr>
          <p:nvPr>
            <p:ph type="body" sz="quarter" idx="14"/>
          </p:nvPr>
        </p:nvSpPr>
        <p:spPr/>
        <p:txBody>
          <a:bodyPr/>
          <a:lstStyle/>
          <a:p>
            <a:endParaRPr lang="fr-FR"/>
          </a:p>
        </p:txBody>
      </p:sp>
      <p:sp>
        <p:nvSpPr>
          <p:cNvPr id="5" name="Espace réservé du texte 4">
            <a:extLst>
              <a:ext uri="{FF2B5EF4-FFF2-40B4-BE49-F238E27FC236}">
                <a16:creationId xmlns:a16="http://schemas.microsoft.com/office/drawing/2014/main" id="{B49B2AED-669C-413F-AD89-3B5750D99BC4}"/>
              </a:ext>
            </a:extLst>
          </p:cNvPr>
          <p:cNvSpPr>
            <a:spLocks noGrp="1"/>
          </p:cNvSpPr>
          <p:nvPr>
            <p:ph type="body" sz="quarter" idx="15"/>
          </p:nvPr>
        </p:nvSpPr>
        <p:spPr/>
        <p:txBody>
          <a:bodyPr/>
          <a:lstStyle/>
          <a:p>
            <a:endParaRPr lang="fr-FR"/>
          </a:p>
        </p:txBody>
      </p:sp>
      <p:sp>
        <p:nvSpPr>
          <p:cNvPr id="6" name="ZoneTexte 5">
            <a:extLst>
              <a:ext uri="{FF2B5EF4-FFF2-40B4-BE49-F238E27FC236}">
                <a16:creationId xmlns:a16="http://schemas.microsoft.com/office/drawing/2014/main" id="{481B3AA7-FCCF-4F35-9278-337351409288}"/>
              </a:ext>
            </a:extLst>
          </p:cNvPr>
          <p:cNvSpPr txBox="1"/>
          <p:nvPr/>
        </p:nvSpPr>
        <p:spPr>
          <a:xfrm>
            <a:off x="58645" y="2550842"/>
            <a:ext cx="4417255" cy="1653722"/>
          </a:xfrm>
          <a:prstGeom prst="rect">
            <a:avLst/>
          </a:prstGeom>
          <a:noFill/>
        </p:spPr>
        <p:txBody>
          <a:bodyPr wrap="square" rtlCol="0">
            <a:spAutoFit/>
          </a:bodyPr>
          <a:lstStyle/>
          <a:p>
            <a:pPr>
              <a:lnSpc>
                <a:spcPct val="107000"/>
              </a:lnSpc>
              <a:spcBef>
                <a:spcPts val="800"/>
              </a:spcBef>
              <a:defRPr sz="2600" b="1">
                <a:solidFill>
                  <a:schemeClr val="accent1">
                    <a:hueOff val="228644"/>
                    <a:lumOff val="-9058"/>
                  </a:schemeClr>
                </a:solidFill>
              </a:defRPr>
            </a:pPr>
            <a:r>
              <a:rPr lang="fr-FR" dirty="0"/>
              <a:t>Il permet de connaître les semaines d’examens, de vacances, etc..</a:t>
            </a:r>
          </a:p>
          <a:p>
            <a:endParaRPr lang="fr-FR" dirty="0"/>
          </a:p>
        </p:txBody>
      </p:sp>
      <p:pic>
        <p:nvPicPr>
          <p:cNvPr id="8" name="Calendrier_universitaire_19-20-2.pdf" descr="Calendrier_universitaire_19-20-2.pdf">
            <a:extLst>
              <a:ext uri="{FF2B5EF4-FFF2-40B4-BE49-F238E27FC236}">
                <a16:creationId xmlns:a16="http://schemas.microsoft.com/office/drawing/2014/main" id="{D74BB6B9-7AC2-4A13-88D3-865AB2D77F2C}"/>
              </a:ext>
            </a:extLst>
          </p:cNvPr>
          <p:cNvPicPr>
            <a:picLocks noChangeAspect="1"/>
          </p:cNvPicPr>
          <p:nvPr/>
        </p:nvPicPr>
        <p:blipFill rotWithShape="1">
          <a:blip r:embed="rId2"/>
          <a:srcRect b="30358"/>
          <a:stretch/>
        </p:blipFill>
        <p:spPr>
          <a:xfrm>
            <a:off x="4097785" y="1148907"/>
            <a:ext cx="5046215" cy="4973123"/>
          </a:xfrm>
          <a:prstGeom prst="rect">
            <a:avLst/>
          </a:prstGeom>
          <a:ln w="12700">
            <a:miter lim="400000"/>
          </a:ln>
        </p:spPr>
      </p:pic>
      <p:sp>
        <p:nvSpPr>
          <p:cNvPr id="2" name="Rectangle 1">
            <a:extLst>
              <a:ext uri="{FF2B5EF4-FFF2-40B4-BE49-F238E27FC236}">
                <a16:creationId xmlns:a16="http://schemas.microsoft.com/office/drawing/2014/main" id="{F21C91C7-A79C-4E66-9271-89A6AD6BDD15}"/>
              </a:ext>
            </a:extLst>
          </p:cNvPr>
          <p:cNvSpPr/>
          <p:nvPr/>
        </p:nvSpPr>
        <p:spPr>
          <a:xfrm>
            <a:off x="-18728" y="4676949"/>
            <a:ext cx="4572000" cy="929550"/>
          </a:xfrm>
          <a:prstGeom prst="rect">
            <a:avLst/>
          </a:prstGeom>
        </p:spPr>
        <p:txBody>
          <a:bodyPr>
            <a:spAutoFit/>
          </a:bodyPr>
          <a:lstStyle/>
          <a:p>
            <a:pPr algn="ctr">
              <a:lnSpc>
                <a:spcPct val="107000"/>
              </a:lnSpc>
              <a:spcBef>
                <a:spcPts val="800"/>
              </a:spcBef>
              <a:defRPr sz="2600" b="1">
                <a:solidFill>
                  <a:schemeClr val="accent1">
                    <a:hueOff val="228644"/>
                    <a:lumOff val="-9058"/>
                  </a:schemeClr>
                </a:solidFill>
              </a:defRPr>
            </a:pPr>
            <a:r>
              <a:rPr lang="fr-FR" b="1" dirty="0">
                <a:hlinkClick r:id="rId3"/>
              </a:rPr>
              <a:t>https://www.unistra.fr/index.php?id=27249</a:t>
            </a:r>
            <a:endParaRPr lang="fr-FR" dirty="0"/>
          </a:p>
        </p:txBody>
      </p:sp>
    </p:spTree>
    <p:extLst>
      <p:ext uri="{BB962C8B-B14F-4D97-AF65-F5344CB8AC3E}">
        <p14:creationId xmlns:p14="http://schemas.microsoft.com/office/powerpoint/2010/main" val="686909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300AEFA-006B-4450-9745-E0472BC05C1B}"/>
              </a:ext>
            </a:extLst>
          </p:cNvPr>
          <p:cNvSpPr>
            <a:spLocks noGrp="1"/>
          </p:cNvSpPr>
          <p:nvPr>
            <p:ph type="ftr" sz="quarter" idx="11"/>
          </p:nvPr>
        </p:nvSpPr>
        <p:spPr/>
        <p:txBody>
          <a:bodyPr/>
          <a:lstStyle/>
          <a:p>
            <a:endParaRPr lang="fr-FR" dirty="0"/>
          </a:p>
        </p:txBody>
      </p:sp>
      <p:sp>
        <p:nvSpPr>
          <p:cNvPr id="3" name="Espace réservé du numéro de diapositive 2">
            <a:extLst>
              <a:ext uri="{FF2B5EF4-FFF2-40B4-BE49-F238E27FC236}">
                <a16:creationId xmlns:a16="http://schemas.microsoft.com/office/drawing/2014/main" id="{1813EB60-D78C-4D13-ABF1-CDBD710235EA}"/>
              </a:ext>
            </a:extLst>
          </p:cNvPr>
          <p:cNvSpPr>
            <a:spLocks noGrp="1"/>
          </p:cNvSpPr>
          <p:nvPr>
            <p:ph type="sldNum" sz="quarter" idx="12"/>
          </p:nvPr>
        </p:nvSpPr>
        <p:spPr/>
        <p:txBody>
          <a:bodyPr/>
          <a:lstStyle/>
          <a:p>
            <a:fld id="{2CEFAB9C-9D20-B149-B69D-443DC4350F1B}" type="slidenum">
              <a:rPr lang="fr-FR" smtClean="0"/>
              <a:pPr/>
              <a:t>19</a:t>
            </a:fld>
            <a:endParaRPr lang="fr-FR" dirty="0"/>
          </a:p>
        </p:txBody>
      </p:sp>
      <p:sp>
        <p:nvSpPr>
          <p:cNvPr id="4" name="Espace réservé du texte 3">
            <a:extLst>
              <a:ext uri="{FF2B5EF4-FFF2-40B4-BE49-F238E27FC236}">
                <a16:creationId xmlns:a16="http://schemas.microsoft.com/office/drawing/2014/main" id="{3697F636-BFB7-4ED2-9AC7-DC6706068AEB}"/>
              </a:ext>
            </a:extLst>
          </p:cNvPr>
          <p:cNvSpPr>
            <a:spLocks noGrp="1"/>
          </p:cNvSpPr>
          <p:nvPr>
            <p:ph type="body" sz="quarter" idx="14"/>
          </p:nvPr>
        </p:nvSpPr>
        <p:spPr/>
        <p:txBody>
          <a:bodyPr/>
          <a:lstStyle/>
          <a:p>
            <a:endParaRPr lang="fr-FR"/>
          </a:p>
        </p:txBody>
      </p:sp>
      <p:sp>
        <p:nvSpPr>
          <p:cNvPr id="5" name="Espace réservé du texte 4">
            <a:extLst>
              <a:ext uri="{FF2B5EF4-FFF2-40B4-BE49-F238E27FC236}">
                <a16:creationId xmlns:a16="http://schemas.microsoft.com/office/drawing/2014/main" id="{8C83157F-23DE-44F3-8476-43B7EED2DBBA}"/>
              </a:ext>
            </a:extLst>
          </p:cNvPr>
          <p:cNvSpPr>
            <a:spLocks noGrp="1"/>
          </p:cNvSpPr>
          <p:nvPr>
            <p:ph type="body" sz="quarter" idx="15"/>
          </p:nvPr>
        </p:nvSpPr>
        <p:spPr/>
        <p:txBody>
          <a:bodyPr/>
          <a:lstStyle/>
          <a:p>
            <a:endParaRPr lang="fr-FR"/>
          </a:p>
        </p:txBody>
      </p:sp>
      <p:pic>
        <p:nvPicPr>
          <p:cNvPr id="6" name="IMG_6854.JPG" descr="IMG_6854.JPG">
            <a:extLst>
              <a:ext uri="{FF2B5EF4-FFF2-40B4-BE49-F238E27FC236}">
                <a16:creationId xmlns:a16="http://schemas.microsoft.com/office/drawing/2014/main" id="{B6924C42-9880-4EBA-B82A-9A14411CA751}"/>
              </a:ext>
            </a:extLst>
          </p:cNvPr>
          <p:cNvPicPr>
            <a:picLocks noChangeAspect="1"/>
          </p:cNvPicPr>
          <p:nvPr/>
        </p:nvPicPr>
        <p:blipFill>
          <a:blip r:embed="rId2"/>
          <a:stretch>
            <a:fillRect/>
          </a:stretch>
        </p:blipFill>
        <p:spPr>
          <a:xfrm>
            <a:off x="212839" y="1433687"/>
            <a:ext cx="5013017" cy="2090776"/>
          </a:xfrm>
          <a:prstGeom prst="rect">
            <a:avLst/>
          </a:prstGeom>
          <a:ln w="12700">
            <a:miter lim="400000"/>
          </a:ln>
        </p:spPr>
      </p:pic>
      <p:pic>
        <p:nvPicPr>
          <p:cNvPr id="7" name="Image 6">
            <a:extLst>
              <a:ext uri="{FF2B5EF4-FFF2-40B4-BE49-F238E27FC236}">
                <a16:creationId xmlns:a16="http://schemas.microsoft.com/office/drawing/2014/main" id="{B09D9E92-363E-4F23-AF5E-1ECC73D7AA82}"/>
              </a:ext>
            </a:extLst>
          </p:cNvPr>
          <p:cNvPicPr>
            <a:picLocks noChangeAspect="1"/>
          </p:cNvPicPr>
          <p:nvPr/>
        </p:nvPicPr>
        <p:blipFill>
          <a:blip r:embed="rId3"/>
          <a:stretch>
            <a:fillRect/>
          </a:stretch>
        </p:blipFill>
        <p:spPr>
          <a:xfrm>
            <a:off x="5766392" y="1757771"/>
            <a:ext cx="2829216" cy="4372049"/>
          </a:xfrm>
          <a:prstGeom prst="rect">
            <a:avLst/>
          </a:prstGeom>
        </p:spPr>
      </p:pic>
      <p:sp>
        <p:nvSpPr>
          <p:cNvPr id="8" name="ZoneTexte 7">
            <a:extLst>
              <a:ext uri="{FF2B5EF4-FFF2-40B4-BE49-F238E27FC236}">
                <a16:creationId xmlns:a16="http://schemas.microsoft.com/office/drawing/2014/main" id="{82692134-0908-4F24-A02B-A6DF49812ED1}"/>
              </a:ext>
            </a:extLst>
          </p:cNvPr>
          <p:cNvSpPr txBox="1"/>
          <p:nvPr/>
        </p:nvSpPr>
        <p:spPr>
          <a:xfrm>
            <a:off x="548392" y="3564477"/>
            <a:ext cx="5013017" cy="2303387"/>
          </a:xfrm>
          <a:prstGeom prst="rect">
            <a:avLst/>
          </a:prstGeom>
          <a:noFill/>
        </p:spPr>
        <p:txBody>
          <a:bodyPr wrap="square" rtlCol="0">
            <a:spAutoFit/>
          </a:bodyPr>
          <a:lstStyle/>
          <a:p>
            <a:pPr defTabSz="434340">
              <a:lnSpc>
                <a:spcPct val="107000"/>
              </a:lnSpc>
              <a:spcBef>
                <a:spcPts val="700"/>
              </a:spcBef>
              <a:defRPr sz="2470">
                <a:solidFill>
                  <a:schemeClr val="accent1">
                    <a:hueOff val="228644"/>
                    <a:lumOff val="-9058"/>
                  </a:schemeClr>
                </a:solidFill>
              </a:defRPr>
            </a:pPr>
            <a:r>
              <a:rPr lang="fr-FR" sz="1600" dirty="0">
                <a:solidFill>
                  <a:schemeClr val="accent1"/>
                </a:solidFill>
              </a:rPr>
              <a:t>Descriptif des cours, nombre d’heures, compétences visées + contacts utiles - disponible sur le site de la faculté des langues:</a:t>
            </a:r>
            <a:endParaRPr lang="fr-FR" sz="1600" dirty="0"/>
          </a:p>
          <a:p>
            <a:pPr defTabSz="434340">
              <a:lnSpc>
                <a:spcPct val="107000"/>
              </a:lnSpc>
              <a:spcBef>
                <a:spcPts val="700"/>
              </a:spcBef>
              <a:defRPr sz="1804" i="1">
                <a:solidFill>
                  <a:schemeClr val="accent1">
                    <a:hueOff val="228644"/>
                    <a:lumOff val="-9058"/>
                  </a:schemeClr>
                </a:solidFill>
              </a:defRPr>
            </a:pPr>
            <a:r>
              <a:rPr lang="fr-FR" sz="1600" u="sng" dirty="0">
                <a:hlinkClick r:id="rId4"/>
              </a:rPr>
              <a:t>http://www.unistra.fr/index.php?id=27885&amp;tx_unistrarof_pi1%5Brof-program%5D=ME88&amp;cHash=f3e8818d7d4b19f8651879388c2aa2c5#data-rof-tab-presentation</a:t>
            </a:r>
          </a:p>
          <a:p>
            <a:endParaRPr lang="fr-FR" dirty="0"/>
          </a:p>
        </p:txBody>
      </p:sp>
    </p:spTree>
    <p:extLst>
      <p:ext uri="{BB962C8B-B14F-4D97-AF65-F5344CB8AC3E}">
        <p14:creationId xmlns:p14="http://schemas.microsoft.com/office/powerpoint/2010/main" val="742234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F3931EFD-93D0-4B8E-95A3-D4EF04266330}"/>
              </a:ext>
            </a:extLst>
          </p:cNvPr>
          <p:cNvSpPr>
            <a:spLocks noGrp="1"/>
          </p:cNvSpPr>
          <p:nvPr>
            <p:ph type="sldNum" sz="quarter" idx="12"/>
          </p:nvPr>
        </p:nvSpPr>
        <p:spPr/>
        <p:txBody>
          <a:bodyPr/>
          <a:lstStyle/>
          <a:p>
            <a:fld id="{2CEFAB9C-9D20-B149-B69D-443DC4350F1B}" type="slidenum">
              <a:rPr lang="fr-FR" smtClean="0"/>
              <a:pPr/>
              <a:t>2</a:t>
            </a:fld>
            <a:endParaRPr lang="fr-FR" dirty="0"/>
          </a:p>
        </p:txBody>
      </p:sp>
      <p:sp>
        <p:nvSpPr>
          <p:cNvPr id="4" name="Espace réservé du texte 3">
            <a:extLst>
              <a:ext uri="{FF2B5EF4-FFF2-40B4-BE49-F238E27FC236}">
                <a16:creationId xmlns:a16="http://schemas.microsoft.com/office/drawing/2014/main" id="{677C4A6F-D27C-4AE9-AB9D-3CCAE1DB3A65}"/>
              </a:ext>
            </a:extLst>
          </p:cNvPr>
          <p:cNvSpPr>
            <a:spLocks noGrp="1"/>
          </p:cNvSpPr>
          <p:nvPr>
            <p:ph type="body" sz="quarter" idx="14"/>
          </p:nvPr>
        </p:nvSpPr>
        <p:spPr/>
        <p:txBody>
          <a:bodyPr/>
          <a:lstStyle/>
          <a:p>
            <a:r>
              <a:rPr lang="fr-FR" dirty="0"/>
              <a:t>Panorama des licences de la faculté des langues</a:t>
            </a:r>
          </a:p>
          <a:p>
            <a:endParaRPr lang="en-US" dirty="0"/>
          </a:p>
        </p:txBody>
      </p:sp>
      <p:sp>
        <p:nvSpPr>
          <p:cNvPr id="5" name="Espace réservé du texte 4">
            <a:extLst>
              <a:ext uri="{FF2B5EF4-FFF2-40B4-BE49-F238E27FC236}">
                <a16:creationId xmlns:a16="http://schemas.microsoft.com/office/drawing/2014/main" id="{D0A3D120-0AEA-4446-8F88-CB996AA89942}"/>
              </a:ext>
            </a:extLst>
          </p:cNvPr>
          <p:cNvSpPr>
            <a:spLocks noGrp="1"/>
          </p:cNvSpPr>
          <p:nvPr>
            <p:ph type="body" sz="quarter" idx="15"/>
          </p:nvPr>
        </p:nvSpPr>
        <p:spPr/>
        <p:txBody>
          <a:bodyPr/>
          <a:lstStyle/>
          <a:p>
            <a:r>
              <a:rPr lang="en-US" dirty="0" err="1"/>
              <a:t>Licence</a:t>
            </a:r>
            <a:r>
              <a:rPr lang="en-US" dirty="0"/>
              <a:t> LEA</a:t>
            </a:r>
          </a:p>
        </p:txBody>
      </p:sp>
      <p:sp>
        <p:nvSpPr>
          <p:cNvPr id="6" name="ZoneTexte 5">
            <a:extLst>
              <a:ext uri="{FF2B5EF4-FFF2-40B4-BE49-F238E27FC236}">
                <a16:creationId xmlns:a16="http://schemas.microsoft.com/office/drawing/2014/main" id="{65473567-CA78-43C1-A988-81E1FCB6336F}"/>
              </a:ext>
            </a:extLst>
          </p:cNvPr>
          <p:cNvSpPr txBox="1"/>
          <p:nvPr/>
        </p:nvSpPr>
        <p:spPr>
          <a:xfrm>
            <a:off x="534573" y="1712977"/>
            <a:ext cx="8609427" cy="3693319"/>
          </a:xfrm>
          <a:prstGeom prst="rect">
            <a:avLst/>
          </a:prstGeom>
          <a:noFill/>
        </p:spPr>
        <p:txBody>
          <a:bodyPr wrap="square" rtlCol="0">
            <a:spAutoFit/>
          </a:bodyPr>
          <a:lstStyle/>
          <a:p>
            <a:r>
              <a:rPr lang="fr-FR" sz="2800" b="1" dirty="0">
                <a:solidFill>
                  <a:srgbClr val="00B0F0"/>
                </a:solidFill>
              </a:rPr>
              <a:t>1</a:t>
            </a:r>
            <a:r>
              <a:rPr lang="fr-FR" dirty="0"/>
              <a:t> langue principale </a:t>
            </a:r>
            <a:r>
              <a:rPr lang="fr-FR" dirty="0">
                <a:sym typeface="Wingdings" panose="05000000000000000000" pitchFamily="2" charset="2"/>
              </a:rPr>
              <a:t> </a:t>
            </a:r>
            <a:r>
              <a:rPr lang="fr-FR" sz="3600" b="1" dirty="0">
                <a:solidFill>
                  <a:srgbClr val="00B0F0"/>
                </a:solidFill>
                <a:sym typeface="Wingdings" panose="05000000000000000000" pitchFamily="2" charset="2"/>
              </a:rPr>
              <a:t>LLCER   </a:t>
            </a:r>
          </a:p>
          <a:p>
            <a:r>
              <a:rPr lang="fr-FR" sz="3600" b="1" dirty="0">
                <a:solidFill>
                  <a:srgbClr val="00B0F0"/>
                </a:solidFill>
                <a:sym typeface="Wingdings" panose="05000000000000000000" pitchFamily="2" charset="2"/>
              </a:rPr>
              <a:t>	</a:t>
            </a:r>
            <a:r>
              <a:rPr lang="fr-FR" b="1" dirty="0">
                <a:solidFill>
                  <a:schemeClr val="bg1">
                    <a:lumMod val="50000"/>
                  </a:schemeClr>
                </a:solidFill>
                <a:sym typeface="Wingdings" panose="05000000000000000000" pitchFamily="2" charset="2"/>
              </a:rPr>
              <a:t>	</a:t>
            </a:r>
            <a:r>
              <a:rPr lang="fr-FR" b="1" dirty="0">
                <a:sym typeface="Wingdings" panose="05000000000000000000" pitchFamily="2" charset="2"/>
              </a:rPr>
              <a:t>L</a:t>
            </a:r>
            <a:r>
              <a:rPr lang="fr-FR" dirty="0">
                <a:sym typeface="Wingdings" panose="05000000000000000000" pitchFamily="2" charset="2"/>
              </a:rPr>
              <a:t>angues littératures et </a:t>
            </a:r>
            <a:r>
              <a:rPr lang="fr-FR" b="1" dirty="0">
                <a:sym typeface="Wingdings" panose="05000000000000000000" pitchFamily="2" charset="2"/>
              </a:rPr>
              <a:t>civilisations</a:t>
            </a:r>
            <a:r>
              <a:rPr lang="fr-FR" dirty="0">
                <a:sym typeface="Wingdings" panose="05000000000000000000" pitchFamily="2" charset="2"/>
              </a:rPr>
              <a:t> </a:t>
            </a:r>
            <a:r>
              <a:rPr lang="fr-FR" b="1" dirty="0">
                <a:sym typeface="Wingdings" panose="05000000000000000000" pitchFamily="2" charset="2"/>
              </a:rPr>
              <a:t>é</a:t>
            </a:r>
            <a:r>
              <a:rPr lang="fr-FR" dirty="0">
                <a:sym typeface="Wingdings" panose="05000000000000000000" pitchFamily="2" charset="2"/>
              </a:rPr>
              <a:t>trangères et </a:t>
            </a:r>
            <a:r>
              <a:rPr lang="fr-FR" b="1" dirty="0">
                <a:sym typeface="Wingdings" panose="05000000000000000000" pitchFamily="2" charset="2"/>
              </a:rPr>
              <a:t>r</a:t>
            </a:r>
            <a:r>
              <a:rPr lang="fr-FR" dirty="0">
                <a:sym typeface="Wingdings" panose="05000000000000000000" pitchFamily="2" charset="2"/>
              </a:rPr>
              <a:t>égionales</a:t>
            </a:r>
          </a:p>
          <a:p>
            <a:pPr lvl="1"/>
            <a:endParaRPr lang="fr-FR" dirty="0">
              <a:sym typeface="Wingdings" panose="05000000000000000000" pitchFamily="2" charset="2"/>
            </a:endParaRPr>
          </a:p>
          <a:p>
            <a:r>
              <a:rPr lang="fr-FR" sz="2800" b="1" dirty="0">
                <a:solidFill>
                  <a:srgbClr val="00B0F0"/>
                </a:solidFill>
                <a:sym typeface="Wingdings" panose="05000000000000000000" pitchFamily="2" charset="2"/>
              </a:rPr>
              <a:t>2</a:t>
            </a:r>
            <a:r>
              <a:rPr lang="fr-FR" dirty="0">
                <a:sym typeface="Wingdings" panose="05000000000000000000" pitchFamily="2" charset="2"/>
              </a:rPr>
              <a:t> langues principales  </a:t>
            </a:r>
            <a:r>
              <a:rPr lang="fr-FR" sz="3600" b="1" dirty="0">
                <a:solidFill>
                  <a:srgbClr val="00B0F0"/>
                </a:solidFill>
                <a:sym typeface="Wingdings" panose="05000000000000000000" pitchFamily="2" charset="2"/>
              </a:rPr>
              <a:t>LEA</a:t>
            </a:r>
          </a:p>
          <a:p>
            <a:pPr lvl="1"/>
            <a:r>
              <a:rPr lang="fr-FR" b="1" dirty="0">
                <a:solidFill>
                  <a:schemeClr val="bg1">
                    <a:lumMod val="50000"/>
                  </a:schemeClr>
                </a:solidFill>
                <a:sym typeface="Wingdings" panose="05000000000000000000" pitchFamily="2" charset="2"/>
              </a:rPr>
              <a:t>	</a:t>
            </a:r>
            <a:r>
              <a:rPr lang="fr-FR" b="1" dirty="0">
                <a:sym typeface="Wingdings" panose="05000000000000000000" pitchFamily="2" charset="2"/>
              </a:rPr>
              <a:t>L</a:t>
            </a:r>
            <a:r>
              <a:rPr lang="fr-FR" dirty="0">
                <a:sym typeface="Wingdings" panose="05000000000000000000" pitchFamily="2" charset="2"/>
              </a:rPr>
              <a:t>angues </a:t>
            </a:r>
            <a:r>
              <a:rPr lang="fr-FR" b="1" dirty="0">
                <a:sym typeface="Wingdings" panose="05000000000000000000" pitchFamily="2" charset="2"/>
              </a:rPr>
              <a:t>é</a:t>
            </a:r>
            <a:r>
              <a:rPr lang="fr-FR" dirty="0">
                <a:sym typeface="Wingdings" panose="05000000000000000000" pitchFamily="2" charset="2"/>
              </a:rPr>
              <a:t>trangères </a:t>
            </a:r>
            <a:r>
              <a:rPr lang="fr-FR" b="1" dirty="0">
                <a:sym typeface="Wingdings" panose="05000000000000000000" pitchFamily="2" charset="2"/>
              </a:rPr>
              <a:t>a</a:t>
            </a:r>
            <a:r>
              <a:rPr lang="fr-FR" dirty="0">
                <a:sym typeface="Wingdings" panose="05000000000000000000" pitchFamily="2" charset="2"/>
              </a:rPr>
              <a:t>ppliquées</a:t>
            </a:r>
          </a:p>
          <a:p>
            <a:pPr lvl="1"/>
            <a:r>
              <a:rPr lang="fr-FR" b="1" dirty="0">
                <a:solidFill>
                  <a:srgbClr val="00B0F0"/>
                </a:solidFill>
                <a:sym typeface="Wingdings" panose="05000000000000000000" pitchFamily="2" charset="2"/>
              </a:rPr>
              <a:t>	</a:t>
            </a:r>
            <a:endParaRPr lang="fr-FR" dirty="0">
              <a:sym typeface="Wingdings" panose="05000000000000000000" pitchFamily="2" charset="2"/>
            </a:endParaRPr>
          </a:p>
          <a:p>
            <a:r>
              <a:rPr lang="fr-FR" sz="2800" b="1" dirty="0">
                <a:solidFill>
                  <a:srgbClr val="00B0F0"/>
                </a:solidFill>
                <a:sym typeface="Wingdings" panose="05000000000000000000" pitchFamily="2" charset="2"/>
              </a:rPr>
              <a:t>3</a:t>
            </a:r>
            <a:r>
              <a:rPr lang="fr-FR" dirty="0">
                <a:sym typeface="Wingdings" panose="05000000000000000000" pitchFamily="2" charset="2"/>
              </a:rPr>
              <a:t> langues d’une même aire culturelle  </a:t>
            </a:r>
            <a:r>
              <a:rPr lang="fr-FR" sz="3600" b="1" dirty="0">
                <a:solidFill>
                  <a:srgbClr val="00B0F0"/>
                </a:solidFill>
                <a:sym typeface="Wingdings" panose="05000000000000000000" pitchFamily="2" charset="2"/>
              </a:rPr>
              <a:t>LI</a:t>
            </a:r>
            <a:endParaRPr lang="fr-FR" b="1" dirty="0">
              <a:solidFill>
                <a:srgbClr val="00B0F0"/>
              </a:solidFill>
              <a:sym typeface="Wingdings" panose="05000000000000000000" pitchFamily="2" charset="2"/>
            </a:endParaRPr>
          </a:p>
          <a:p>
            <a:pPr lvl="1"/>
            <a:r>
              <a:rPr lang="fr-FR" b="1" dirty="0">
                <a:solidFill>
                  <a:schemeClr val="bg1">
                    <a:lumMod val="50000"/>
                  </a:schemeClr>
                </a:solidFill>
                <a:sym typeface="Wingdings" panose="05000000000000000000" pitchFamily="2" charset="2"/>
              </a:rPr>
              <a:t>	</a:t>
            </a:r>
            <a:r>
              <a:rPr lang="fr-FR" b="1" dirty="0">
                <a:sym typeface="Wingdings" panose="05000000000000000000" pitchFamily="2" charset="2"/>
              </a:rPr>
              <a:t>L</a:t>
            </a:r>
            <a:r>
              <a:rPr lang="fr-FR" dirty="0">
                <a:sym typeface="Wingdings" panose="05000000000000000000" pitchFamily="2" charset="2"/>
              </a:rPr>
              <a:t>angues et </a:t>
            </a:r>
            <a:r>
              <a:rPr lang="fr-FR" b="1" dirty="0">
                <a:sym typeface="Wingdings" panose="05000000000000000000" pitchFamily="2" charset="2"/>
              </a:rPr>
              <a:t>i</a:t>
            </a:r>
            <a:r>
              <a:rPr lang="fr-FR" dirty="0">
                <a:sym typeface="Wingdings" panose="05000000000000000000" pitchFamily="2" charset="2"/>
              </a:rPr>
              <a:t>nterculturalité</a:t>
            </a:r>
            <a:endParaRPr lang="fr-FR" dirty="0"/>
          </a:p>
          <a:p>
            <a:endParaRPr lang="fr-FR" dirty="0"/>
          </a:p>
        </p:txBody>
      </p:sp>
    </p:spTree>
    <p:extLst>
      <p:ext uri="{BB962C8B-B14F-4D97-AF65-F5344CB8AC3E}">
        <p14:creationId xmlns:p14="http://schemas.microsoft.com/office/powerpoint/2010/main" val="3103108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6E190360-A635-43C7-B290-8C9ABD8F92C8}"/>
              </a:ext>
            </a:extLst>
          </p:cNvPr>
          <p:cNvSpPr>
            <a:spLocks noGrp="1"/>
          </p:cNvSpPr>
          <p:nvPr>
            <p:ph type="ftr" sz="quarter" idx="11"/>
          </p:nvPr>
        </p:nvSpPr>
        <p:spPr/>
        <p:txBody>
          <a:bodyPr/>
          <a:lstStyle/>
          <a:p>
            <a:endParaRPr lang="fr-FR" dirty="0"/>
          </a:p>
        </p:txBody>
      </p:sp>
      <p:sp>
        <p:nvSpPr>
          <p:cNvPr id="3" name="Espace réservé du numéro de diapositive 2">
            <a:extLst>
              <a:ext uri="{FF2B5EF4-FFF2-40B4-BE49-F238E27FC236}">
                <a16:creationId xmlns:a16="http://schemas.microsoft.com/office/drawing/2014/main" id="{23D7F116-E872-4437-9209-FD01FDCE2DDC}"/>
              </a:ext>
            </a:extLst>
          </p:cNvPr>
          <p:cNvSpPr>
            <a:spLocks noGrp="1"/>
          </p:cNvSpPr>
          <p:nvPr>
            <p:ph type="sldNum" sz="quarter" idx="12"/>
          </p:nvPr>
        </p:nvSpPr>
        <p:spPr/>
        <p:txBody>
          <a:bodyPr/>
          <a:lstStyle/>
          <a:p>
            <a:fld id="{2CEFAB9C-9D20-B149-B69D-443DC4350F1B}" type="slidenum">
              <a:rPr lang="fr-FR" smtClean="0"/>
              <a:pPr/>
              <a:t>20</a:t>
            </a:fld>
            <a:endParaRPr lang="fr-FR" dirty="0"/>
          </a:p>
        </p:txBody>
      </p:sp>
      <p:sp>
        <p:nvSpPr>
          <p:cNvPr id="4" name="Espace réservé du texte 3">
            <a:extLst>
              <a:ext uri="{FF2B5EF4-FFF2-40B4-BE49-F238E27FC236}">
                <a16:creationId xmlns:a16="http://schemas.microsoft.com/office/drawing/2014/main" id="{7200BAE3-EB80-402F-9B09-F27F0B1A0A2F}"/>
              </a:ext>
            </a:extLst>
          </p:cNvPr>
          <p:cNvSpPr>
            <a:spLocks noGrp="1"/>
          </p:cNvSpPr>
          <p:nvPr>
            <p:ph type="body" sz="quarter" idx="14"/>
          </p:nvPr>
        </p:nvSpPr>
        <p:spPr/>
        <p:txBody>
          <a:bodyPr/>
          <a:lstStyle/>
          <a:p>
            <a:r>
              <a:rPr lang="fr-FR" dirty="0"/>
              <a:t>Bourse : informations pratiques</a:t>
            </a:r>
          </a:p>
        </p:txBody>
      </p:sp>
      <p:sp>
        <p:nvSpPr>
          <p:cNvPr id="5" name="Espace réservé du texte 4">
            <a:extLst>
              <a:ext uri="{FF2B5EF4-FFF2-40B4-BE49-F238E27FC236}">
                <a16:creationId xmlns:a16="http://schemas.microsoft.com/office/drawing/2014/main" id="{DDF707ED-30F2-45F4-8028-383A03AE3D1C}"/>
              </a:ext>
            </a:extLst>
          </p:cNvPr>
          <p:cNvSpPr>
            <a:spLocks noGrp="1"/>
          </p:cNvSpPr>
          <p:nvPr>
            <p:ph type="body" sz="quarter" idx="15"/>
          </p:nvPr>
        </p:nvSpPr>
        <p:spPr/>
        <p:txBody>
          <a:bodyPr/>
          <a:lstStyle/>
          <a:p>
            <a:endParaRPr lang="fr-FR"/>
          </a:p>
        </p:txBody>
      </p:sp>
      <p:sp>
        <p:nvSpPr>
          <p:cNvPr id="6" name="ZoneTexte 5">
            <a:extLst>
              <a:ext uri="{FF2B5EF4-FFF2-40B4-BE49-F238E27FC236}">
                <a16:creationId xmlns:a16="http://schemas.microsoft.com/office/drawing/2014/main" id="{60D14FC3-2460-41AA-A6D1-5A6A699894AD}"/>
              </a:ext>
            </a:extLst>
          </p:cNvPr>
          <p:cNvSpPr txBox="1"/>
          <p:nvPr/>
        </p:nvSpPr>
        <p:spPr>
          <a:xfrm>
            <a:off x="555020" y="1913206"/>
            <a:ext cx="4016980" cy="4031873"/>
          </a:xfrm>
          <a:prstGeom prst="rect">
            <a:avLst/>
          </a:prstGeom>
          <a:noFill/>
        </p:spPr>
        <p:txBody>
          <a:bodyPr wrap="square" rtlCol="0">
            <a:spAutoFit/>
          </a:bodyPr>
          <a:lstStyle/>
          <a:p>
            <a:pPr marL="285750" indent="-285750">
              <a:buClr>
                <a:srgbClr val="00B0F0"/>
              </a:buClr>
              <a:buSzPct val="100000"/>
              <a:buFont typeface="Trebuchet MS"/>
              <a:buChar char="→"/>
              <a:defRPr>
                <a:solidFill>
                  <a:schemeClr val="accent1"/>
                </a:solidFill>
              </a:defRPr>
            </a:pPr>
            <a:r>
              <a:rPr lang="fr-FR" dirty="0" err="1"/>
              <a:t>Verifier</a:t>
            </a:r>
            <a:r>
              <a:rPr lang="fr-FR" dirty="0"/>
              <a:t> votre droit à l’obtention d’une bourse* pour financer vos études, avec le « simulateur de bourse » du Crous.</a:t>
            </a:r>
          </a:p>
          <a:p>
            <a:pPr marL="285750" indent="-285750">
              <a:buClr>
                <a:srgbClr val="00B0F0"/>
              </a:buClr>
              <a:buSzPct val="100000"/>
              <a:buFont typeface="Trebuchet MS"/>
              <a:buChar char="→"/>
              <a:defRPr sz="2200">
                <a:solidFill>
                  <a:schemeClr val="accent1"/>
                </a:solidFill>
              </a:defRPr>
            </a:pPr>
            <a:endParaRPr lang="fr-FR" dirty="0"/>
          </a:p>
          <a:p>
            <a:pPr>
              <a:defRPr sz="1800">
                <a:solidFill>
                  <a:schemeClr val="accent1"/>
                </a:solidFill>
              </a:defRPr>
            </a:pPr>
            <a:endParaRPr lang="fr-FR" dirty="0"/>
          </a:p>
          <a:p>
            <a:pPr>
              <a:defRPr sz="1800">
                <a:solidFill>
                  <a:schemeClr val="accent1"/>
                </a:solidFill>
              </a:defRPr>
            </a:pPr>
            <a:endParaRPr lang="fr-FR" dirty="0"/>
          </a:p>
          <a:p>
            <a:pPr>
              <a:defRPr sz="1800" i="1">
                <a:solidFill>
                  <a:schemeClr val="accent1"/>
                </a:solidFill>
              </a:defRPr>
            </a:pPr>
            <a:r>
              <a:rPr lang="fr-FR" u="sng" dirty="0">
                <a:hlinkClick r:id="rId2"/>
              </a:rPr>
              <a:t>https://simulateur.lescrous.fr</a:t>
            </a:r>
          </a:p>
          <a:p>
            <a:pPr>
              <a:defRPr sz="1800">
                <a:solidFill>
                  <a:schemeClr val="accent1"/>
                </a:solidFill>
              </a:defRPr>
            </a:pPr>
            <a:endParaRPr lang="fr-FR" u="sng" dirty="0">
              <a:hlinkClick r:id="rId2"/>
            </a:endParaRPr>
          </a:p>
          <a:p>
            <a:pPr>
              <a:defRPr sz="1800">
                <a:solidFill>
                  <a:schemeClr val="accent1"/>
                </a:solidFill>
              </a:defRPr>
            </a:pPr>
            <a:endParaRPr lang="fr-FR" u="sng" dirty="0">
              <a:hlinkClick r:id="rId2"/>
            </a:endParaRPr>
          </a:p>
          <a:p>
            <a:pPr>
              <a:defRPr sz="1800">
                <a:solidFill>
                  <a:schemeClr val="accent1"/>
                </a:solidFill>
              </a:defRPr>
            </a:pPr>
            <a:r>
              <a:rPr lang="fr-FR" b="1" dirty="0"/>
              <a:t>Attention</a:t>
            </a:r>
            <a:r>
              <a:rPr lang="fr-FR" dirty="0"/>
              <a:t>*: des absences injustifiées pourront mener à l’arrêt de la bourse + son remboursement </a:t>
            </a:r>
          </a:p>
          <a:p>
            <a:endParaRPr lang="fr-FR" dirty="0"/>
          </a:p>
        </p:txBody>
      </p:sp>
      <p:pic>
        <p:nvPicPr>
          <p:cNvPr id="7" name="Image 6">
            <a:extLst>
              <a:ext uri="{FF2B5EF4-FFF2-40B4-BE49-F238E27FC236}">
                <a16:creationId xmlns:a16="http://schemas.microsoft.com/office/drawing/2014/main" id="{97F7B436-139C-457D-A859-3D471CFCE00E}"/>
              </a:ext>
            </a:extLst>
          </p:cNvPr>
          <p:cNvPicPr>
            <a:picLocks noChangeAspect="1"/>
          </p:cNvPicPr>
          <p:nvPr/>
        </p:nvPicPr>
        <p:blipFill>
          <a:blip r:embed="rId3"/>
          <a:stretch>
            <a:fillRect/>
          </a:stretch>
        </p:blipFill>
        <p:spPr>
          <a:xfrm>
            <a:off x="5381655" y="1945112"/>
            <a:ext cx="2554712" cy="4187103"/>
          </a:xfrm>
          <a:prstGeom prst="rect">
            <a:avLst/>
          </a:prstGeom>
        </p:spPr>
      </p:pic>
    </p:spTree>
    <p:extLst>
      <p:ext uri="{BB962C8B-B14F-4D97-AF65-F5344CB8AC3E}">
        <p14:creationId xmlns:p14="http://schemas.microsoft.com/office/powerpoint/2010/main" val="2710710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D4EE4E97-5050-42E7-9938-BE9CE3F7E8F6}"/>
              </a:ext>
            </a:extLst>
          </p:cNvPr>
          <p:cNvSpPr>
            <a:spLocks noGrp="1"/>
          </p:cNvSpPr>
          <p:nvPr>
            <p:ph type="sldNum" sz="quarter" idx="12"/>
          </p:nvPr>
        </p:nvSpPr>
        <p:spPr/>
        <p:txBody>
          <a:bodyPr/>
          <a:lstStyle/>
          <a:p>
            <a:fld id="{2CEFAB9C-9D20-B149-B69D-443DC4350F1B}" type="slidenum">
              <a:rPr lang="fr-FR" smtClean="0"/>
              <a:pPr/>
              <a:t>21</a:t>
            </a:fld>
            <a:endParaRPr lang="fr-FR" dirty="0"/>
          </a:p>
        </p:txBody>
      </p:sp>
      <p:sp>
        <p:nvSpPr>
          <p:cNvPr id="4" name="Espace réservé du texte 3">
            <a:extLst>
              <a:ext uri="{FF2B5EF4-FFF2-40B4-BE49-F238E27FC236}">
                <a16:creationId xmlns:a16="http://schemas.microsoft.com/office/drawing/2014/main" id="{56AB7206-9584-4D29-ABEC-B0A1DBEE6D04}"/>
              </a:ext>
            </a:extLst>
          </p:cNvPr>
          <p:cNvSpPr>
            <a:spLocks noGrp="1"/>
          </p:cNvSpPr>
          <p:nvPr>
            <p:ph type="body" sz="quarter" idx="14"/>
          </p:nvPr>
        </p:nvSpPr>
        <p:spPr/>
        <p:txBody>
          <a:bodyPr/>
          <a:lstStyle/>
          <a:p>
            <a:r>
              <a:rPr lang="fr-FR" dirty="0"/>
              <a:t>L’Amicale LEA</a:t>
            </a:r>
          </a:p>
        </p:txBody>
      </p:sp>
      <p:sp>
        <p:nvSpPr>
          <p:cNvPr id="5" name="Espace réservé du texte 4">
            <a:extLst>
              <a:ext uri="{FF2B5EF4-FFF2-40B4-BE49-F238E27FC236}">
                <a16:creationId xmlns:a16="http://schemas.microsoft.com/office/drawing/2014/main" id="{122F4EE5-D984-46BD-B9BB-8C3589D300B8}"/>
              </a:ext>
            </a:extLst>
          </p:cNvPr>
          <p:cNvSpPr>
            <a:spLocks noGrp="1"/>
          </p:cNvSpPr>
          <p:nvPr>
            <p:ph type="body" sz="quarter" idx="15"/>
          </p:nvPr>
        </p:nvSpPr>
        <p:spPr/>
        <p:txBody>
          <a:bodyPr/>
          <a:lstStyle/>
          <a:p>
            <a:endParaRPr lang="fr-FR"/>
          </a:p>
        </p:txBody>
      </p:sp>
      <p:sp>
        <p:nvSpPr>
          <p:cNvPr id="6" name="ZoneTexte 5">
            <a:extLst>
              <a:ext uri="{FF2B5EF4-FFF2-40B4-BE49-F238E27FC236}">
                <a16:creationId xmlns:a16="http://schemas.microsoft.com/office/drawing/2014/main" id="{BBEA8BC5-AF26-4090-8B6D-D0C1CEE79724}"/>
              </a:ext>
            </a:extLst>
          </p:cNvPr>
          <p:cNvSpPr txBox="1"/>
          <p:nvPr/>
        </p:nvSpPr>
        <p:spPr>
          <a:xfrm>
            <a:off x="-1729" y="1928421"/>
            <a:ext cx="4775981" cy="3754874"/>
          </a:xfrm>
          <a:prstGeom prst="rect">
            <a:avLst/>
          </a:prstGeom>
          <a:noFill/>
        </p:spPr>
        <p:txBody>
          <a:bodyPr wrap="square" rtlCol="0">
            <a:spAutoFit/>
          </a:bodyPr>
          <a:lstStyle/>
          <a:p>
            <a:pPr marL="285750" indent="-285750">
              <a:buClr>
                <a:srgbClr val="00B0F0"/>
              </a:buClr>
              <a:buFont typeface="Calibri" panose="020F0502020204030204" pitchFamily="34" charset="0"/>
              <a:buChar char="→"/>
            </a:pPr>
            <a:r>
              <a:rPr lang="fr-FR" sz="2200" dirty="0"/>
              <a:t>Accompagnement des L1 grâce à un dispositif de parrainage</a:t>
            </a:r>
          </a:p>
          <a:p>
            <a:pPr marL="285750" indent="-285750">
              <a:buClr>
                <a:srgbClr val="00B0F0"/>
              </a:buClr>
              <a:buFont typeface="Calibri" panose="020F0502020204030204" pitchFamily="34" charset="0"/>
              <a:buChar char="→"/>
            </a:pPr>
            <a:r>
              <a:rPr lang="fr-FR" sz="2200" dirty="0"/>
              <a:t>Proposition d’action pour les étudiants (Sweat-shirt, accompagnement Missions Professionnelles, collaboration avec ESN…) </a:t>
            </a:r>
          </a:p>
          <a:p>
            <a:pPr marL="285750" indent="-285750">
              <a:buClr>
                <a:srgbClr val="00B0F0"/>
              </a:buClr>
              <a:buFont typeface="Calibri" panose="020F0502020204030204" pitchFamily="34" charset="0"/>
              <a:buChar char="→"/>
            </a:pPr>
            <a:r>
              <a:rPr lang="fr-FR" sz="2200" dirty="0"/>
              <a:t>Avantages grâce à la carte d’adhérents </a:t>
            </a:r>
          </a:p>
          <a:p>
            <a:pPr marL="285750" indent="-285750">
              <a:buClr>
                <a:srgbClr val="00B0F0"/>
              </a:buClr>
              <a:buFont typeface="Calibri" panose="020F0502020204030204" pitchFamily="34" charset="0"/>
              <a:buChar char="→"/>
            </a:pPr>
            <a:r>
              <a:rPr lang="fr-FR" sz="2200" dirty="0"/>
              <a:t>Organisation de soirées étudiantes </a:t>
            </a:r>
          </a:p>
          <a:p>
            <a:pPr marL="285750" indent="-285750">
              <a:buClr>
                <a:srgbClr val="00B0F0"/>
              </a:buClr>
              <a:buFont typeface="Calibri" panose="020F0502020204030204" pitchFamily="34" charset="0"/>
              <a:buChar char="→"/>
            </a:pPr>
            <a:endParaRPr lang="fr-FR" dirty="0"/>
          </a:p>
        </p:txBody>
      </p:sp>
      <p:pic>
        <p:nvPicPr>
          <p:cNvPr id="1026" name="Picture 2">
            <a:extLst>
              <a:ext uri="{FF2B5EF4-FFF2-40B4-BE49-F238E27FC236}">
                <a16:creationId xmlns:a16="http://schemas.microsoft.com/office/drawing/2014/main" id="{90312F5D-9EA2-4252-BF86-0DB0784155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55" t="20151" r="9238" b="7239"/>
          <a:stretch/>
        </p:blipFill>
        <p:spPr bwMode="auto">
          <a:xfrm>
            <a:off x="4572000" y="2248121"/>
            <a:ext cx="4519246" cy="2954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12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1A778179-CE3B-4328-A950-9100A9E38BCE}"/>
              </a:ext>
            </a:extLst>
          </p:cNvPr>
          <p:cNvSpPr>
            <a:spLocks noGrp="1"/>
          </p:cNvSpPr>
          <p:nvPr>
            <p:ph type="sldNum" sz="quarter" idx="12"/>
          </p:nvPr>
        </p:nvSpPr>
        <p:spPr/>
        <p:txBody>
          <a:bodyPr/>
          <a:lstStyle/>
          <a:p>
            <a:fld id="{2CEFAB9C-9D20-B149-B69D-443DC4350F1B}" type="slidenum">
              <a:rPr lang="fr-FR" smtClean="0"/>
              <a:pPr/>
              <a:t>22</a:t>
            </a:fld>
            <a:endParaRPr lang="fr-FR" dirty="0"/>
          </a:p>
        </p:txBody>
      </p:sp>
      <p:sp>
        <p:nvSpPr>
          <p:cNvPr id="4" name="Espace réservé du texte 3">
            <a:extLst>
              <a:ext uri="{FF2B5EF4-FFF2-40B4-BE49-F238E27FC236}">
                <a16:creationId xmlns:a16="http://schemas.microsoft.com/office/drawing/2014/main" id="{8F1AE765-043A-4DD3-8A0D-23D24D7CB136}"/>
              </a:ext>
            </a:extLst>
          </p:cNvPr>
          <p:cNvSpPr>
            <a:spLocks noGrp="1"/>
          </p:cNvSpPr>
          <p:nvPr>
            <p:ph type="body" sz="quarter" idx="14"/>
          </p:nvPr>
        </p:nvSpPr>
        <p:spPr/>
        <p:txBody>
          <a:bodyPr/>
          <a:lstStyle/>
          <a:p>
            <a:r>
              <a:rPr lang="fr-FR" dirty="0"/>
              <a:t>Les Ambassadeurs LEA</a:t>
            </a:r>
          </a:p>
        </p:txBody>
      </p:sp>
      <p:sp>
        <p:nvSpPr>
          <p:cNvPr id="5" name="Espace réservé du texte 4">
            <a:extLst>
              <a:ext uri="{FF2B5EF4-FFF2-40B4-BE49-F238E27FC236}">
                <a16:creationId xmlns:a16="http://schemas.microsoft.com/office/drawing/2014/main" id="{48A63ECA-501A-4CFE-A768-8869F49F3061}"/>
              </a:ext>
            </a:extLst>
          </p:cNvPr>
          <p:cNvSpPr>
            <a:spLocks noGrp="1"/>
          </p:cNvSpPr>
          <p:nvPr>
            <p:ph type="body" sz="quarter" idx="15"/>
          </p:nvPr>
        </p:nvSpPr>
        <p:spPr/>
        <p:txBody>
          <a:bodyPr/>
          <a:lstStyle/>
          <a:p>
            <a:endParaRPr lang="fr-FR"/>
          </a:p>
        </p:txBody>
      </p:sp>
      <p:sp>
        <p:nvSpPr>
          <p:cNvPr id="6" name="Rectangle 5">
            <a:extLst>
              <a:ext uri="{FF2B5EF4-FFF2-40B4-BE49-F238E27FC236}">
                <a16:creationId xmlns:a16="http://schemas.microsoft.com/office/drawing/2014/main" id="{229CF02C-7BAC-44EF-BDEA-DB7BF6427BA8}"/>
              </a:ext>
            </a:extLst>
          </p:cNvPr>
          <p:cNvSpPr/>
          <p:nvPr/>
        </p:nvSpPr>
        <p:spPr>
          <a:xfrm>
            <a:off x="277510" y="1836256"/>
            <a:ext cx="8866490" cy="4262705"/>
          </a:xfrm>
          <a:prstGeom prst="rect">
            <a:avLst/>
          </a:prstGeom>
        </p:spPr>
        <p:txBody>
          <a:bodyPr wrap="square">
            <a:spAutoFit/>
          </a:bodyPr>
          <a:lstStyle/>
          <a:p>
            <a:r>
              <a:rPr lang="fr-FR" sz="2400" dirty="0">
                <a:solidFill>
                  <a:schemeClr val="tx1">
                    <a:lumMod val="95000"/>
                    <a:lumOff val="5000"/>
                  </a:schemeClr>
                </a:solidFill>
              </a:rPr>
              <a:t>Ils sont 5 et sont la vitrine de la Licence LEA. Ils collaborent avec les membres des autres ateliers du dispositif Focus LEA pour un meilleur rayonnement du département et une meilleure diffusion de l’information.</a:t>
            </a:r>
          </a:p>
          <a:p>
            <a:pPr defTabSz="650240">
              <a:defRPr sz="2600" u="sng">
                <a:solidFill>
                  <a:schemeClr val="accent1">
                    <a:hueOff val="228644"/>
                    <a:lumOff val="-9058"/>
                  </a:schemeClr>
                </a:solidFill>
              </a:defRPr>
            </a:pPr>
            <a:endParaRPr lang="fr-FR" dirty="0">
              <a:solidFill>
                <a:schemeClr val="accent1"/>
              </a:solidFill>
            </a:endParaRPr>
          </a:p>
          <a:p>
            <a:pPr defTabSz="650240">
              <a:defRPr sz="2600" u="sng">
                <a:solidFill>
                  <a:schemeClr val="accent1">
                    <a:hueOff val="228644"/>
                    <a:lumOff val="-9058"/>
                  </a:schemeClr>
                </a:solidFill>
              </a:defRPr>
            </a:pPr>
            <a:r>
              <a:rPr lang="fr-FR" b="1" dirty="0">
                <a:solidFill>
                  <a:schemeClr val="accent1"/>
                </a:solidFill>
              </a:rPr>
              <a:t>N’hésitez pas à les contacter pour d’éventuelles questions : </a:t>
            </a:r>
          </a:p>
          <a:p>
            <a:pPr defTabSz="650240">
              <a:defRPr sz="1500">
                <a:solidFill>
                  <a:schemeClr val="accent1">
                    <a:hueOff val="228644"/>
                    <a:lumOff val="-9058"/>
                  </a:schemeClr>
                </a:solidFill>
              </a:defRPr>
            </a:pPr>
            <a:r>
              <a:rPr lang="fr-FR" dirty="0">
                <a:solidFill>
                  <a:schemeClr val="accent1"/>
                </a:solidFill>
              </a:rPr>
              <a:t> </a:t>
            </a:r>
          </a:p>
          <a:p>
            <a:pPr defTabSz="650240">
              <a:defRPr sz="1500">
                <a:solidFill>
                  <a:schemeClr val="accent1">
                    <a:hueOff val="228644"/>
                    <a:lumOff val="-9058"/>
                  </a:schemeClr>
                </a:solidFill>
              </a:defRPr>
            </a:pPr>
            <a:endParaRPr lang="fr-FR" dirty="0">
              <a:solidFill>
                <a:schemeClr val="accent1"/>
              </a:solidFill>
            </a:endParaRPr>
          </a:p>
          <a:p>
            <a:pPr defTabSz="650240">
              <a:defRPr sz="1500">
                <a:solidFill>
                  <a:schemeClr val="accent1">
                    <a:hueOff val="228644"/>
                    <a:lumOff val="-9058"/>
                  </a:schemeClr>
                </a:solidFill>
              </a:defRPr>
            </a:pPr>
            <a:endParaRPr lang="fr-FR" dirty="0">
              <a:solidFill>
                <a:schemeClr val="accent1"/>
              </a:solidFill>
            </a:endParaRPr>
          </a:p>
          <a:p>
            <a:pPr defTabSz="650240">
              <a:defRPr sz="2600">
                <a:solidFill>
                  <a:schemeClr val="accent1"/>
                </a:solidFill>
              </a:defRPr>
            </a:pPr>
            <a:r>
              <a:rPr lang="fr-FR" dirty="0">
                <a:solidFill>
                  <a:schemeClr val="accent1"/>
                </a:solidFill>
              </a:rPr>
              <a:t>Facebook : </a:t>
            </a:r>
            <a:r>
              <a:rPr lang="fr-FR" dirty="0">
                <a:solidFill>
                  <a:srgbClr val="0000FF"/>
                </a:solidFill>
              </a:rPr>
              <a:t>Ambassadeurs LEA</a:t>
            </a:r>
          </a:p>
          <a:p>
            <a:pPr defTabSz="650240">
              <a:defRPr sz="2600">
                <a:solidFill>
                  <a:schemeClr val="accent1"/>
                </a:solidFill>
              </a:defRPr>
            </a:pPr>
            <a:endParaRPr lang="fr-FR" dirty="0"/>
          </a:p>
          <a:p>
            <a:pPr defTabSz="650240">
              <a:defRPr sz="2600">
                <a:solidFill>
                  <a:schemeClr val="accent1"/>
                </a:solidFill>
              </a:defRPr>
            </a:pPr>
            <a:r>
              <a:rPr lang="fr-FR" dirty="0"/>
              <a:t>Mail : </a:t>
            </a:r>
            <a:r>
              <a:rPr lang="fr-FR" u="sng" dirty="0">
                <a:hlinkClick r:id="rId2"/>
              </a:rPr>
              <a:t>ambassadeurlea@hotmail.com</a:t>
            </a:r>
          </a:p>
        </p:txBody>
      </p:sp>
    </p:spTree>
    <p:extLst>
      <p:ext uri="{BB962C8B-B14F-4D97-AF65-F5344CB8AC3E}">
        <p14:creationId xmlns:p14="http://schemas.microsoft.com/office/powerpoint/2010/main" val="3309452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E9C6E22F-FBBD-4C68-98D3-1F50FEA64748}"/>
              </a:ext>
            </a:extLst>
          </p:cNvPr>
          <p:cNvSpPr>
            <a:spLocks noGrp="1"/>
          </p:cNvSpPr>
          <p:nvPr>
            <p:ph type="ftr" sz="quarter" idx="11"/>
          </p:nvPr>
        </p:nvSpPr>
        <p:spPr/>
        <p:txBody>
          <a:bodyPr/>
          <a:lstStyle/>
          <a:p>
            <a:endParaRPr lang="fr-FR" dirty="0">
              <a:solidFill>
                <a:srgbClr val="FF3736"/>
              </a:solidFill>
            </a:endParaRPr>
          </a:p>
        </p:txBody>
      </p:sp>
      <p:sp>
        <p:nvSpPr>
          <p:cNvPr id="3" name="Espace réservé du numéro de diapositive 2">
            <a:extLst>
              <a:ext uri="{FF2B5EF4-FFF2-40B4-BE49-F238E27FC236}">
                <a16:creationId xmlns:a16="http://schemas.microsoft.com/office/drawing/2014/main" id="{A550613C-438B-4493-B0A8-8F072078EA52}"/>
              </a:ext>
            </a:extLst>
          </p:cNvPr>
          <p:cNvSpPr>
            <a:spLocks noGrp="1"/>
          </p:cNvSpPr>
          <p:nvPr>
            <p:ph type="sldNum" sz="quarter" idx="12"/>
          </p:nvPr>
        </p:nvSpPr>
        <p:spPr/>
        <p:txBody>
          <a:bodyPr/>
          <a:lstStyle/>
          <a:p>
            <a:fld id="{2CEFAB9C-9D20-B149-B69D-443DC4350F1B}" type="slidenum">
              <a:rPr lang="fr-FR" smtClean="0"/>
              <a:pPr/>
              <a:t>3</a:t>
            </a:fld>
            <a:endParaRPr lang="fr-FR" dirty="0"/>
          </a:p>
        </p:txBody>
      </p:sp>
      <p:sp>
        <p:nvSpPr>
          <p:cNvPr id="4" name="Espace réservé du texte 3">
            <a:extLst>
              <a:ext uri="{FF2B5EF4-FFF2-40B4-BE49-F238E27FC236}">
                <a16:creationId xmlns:a16="http://schemas.microsoft.com/office/drawing/2014/main" id="{8D263A7E-8C77-4564-89B9-BFFD34344F19}"/>
              </a:ext>
            </a:extLst>
          </p:cNvPr>
          <p:cNvSpPr>
            <a:spLocks noGrp="1"/>
          </p:cNvSpPr>
          <p:nvPr>
            <p:ph type="body" sz="quarter" idx="14"/>
          </p:nvPr>
        </p:nvSpPr>
        <p:spPr/>
        <p:txBody>
          <a:bodyPr/>
          <a:lstStyle/>
          <a:p>
            <a:r>
              <a:rPr lang="fr-FR" dirty="0"/>
              <a:t>1- La filière LEA</a:t>
            </a:r>
          </a:p>
          <a:p>
            <a:endParaRPr lang="fr-FR" dirty="0"/>
          </a:p>
        </p:txBody>
      </p:sp>
      <p:sp>
        <p:nvSpPr>
          <p:cNvPr id="5" name="Espace réservé du texte 4">
            <a:extLst>
              <a:ext uri="{FF2B5EF4-FFF2-40B4-BE49-F238E27FC236}">
                <a16:creationId xmlns:a16="http://schemas.microsoft.com/office/drawing/2014/main" id="{AFB69721-C4A7-445F-B08D-9A9DA424A957}"/>
              </a:ext>
            </a:extLst>
          </p:cNvPr>
          <p:cNvSpPr>
            <a:spLocks noGrp="1"/>
          </p:cNvSpPr>
          <p:nvPr>
            <p:ph type="body" sz="quarter" idx="15"/>
          </p:nvPr>
        </p:nvSpPr>
        <p:spPr/>
        <p:txBody>
          <a:bodyPr/>
          <a:lstStyle/>
          <a:p>
            <a:r>
              <a:rPr lang="fr-FR"/>
              <a:t>Licence LEA</a:t>
            </a:r>
            <a:endParaRPr lang="fr-FR" dirty="0"/>
          </a:p>
        </p:txBody>
      </p:sp>
      <p:sp>
        <p:nvSpPr>
          <p:cNvPr id="6" name="ZoneTexte 5">
            <a:extLst>
              <a:ext uri="{FF2B5EF4-FFF2-40B4-BE49-F238E27FC236}">
                <a16:creationId xmlns:a16="http://schemas.microsoft.com/office/drawing/2014/main" id="{14E06233-2FAE-4311-B7EF-87D359344E1B}"/>
              </a:ext>
            </a:extLst>
          </p:cNvPr>
          <p:cNvSpPr txBox="1"/>
          <p:nvPr/>
        </p:nvSpPr>
        <p:spPr>
          <a:xfrm>
            <a:off x="379828" y="1603717"/>
            <a:ext cx="8581292" cy="3785652"/>
          </a:xfrm>
          <a:prstGeom prst="rect">
            <a:avLst/>
          </a:prstGeom>
          <a:noFill/>
        </p:spPr>
        <p:txBody>
          <a:bodyPr wrap="square" rtlCol="0">
            <a:spAutoFit/>
          </a:bodyPr>
          <a:lstStyle/>
          <a:p>
            <a:pPr algn="ctr"/>
            <a:r>
              <a:rPr lang="fr-FR" sz="4800" b="1" dirty="0">
                <a:solidFill>
                  <a:srgbClr val="00B0F0"/>
                </a:solidFill>
              </a:rPr>
              <a:t>LEA</a:t>
            </a:r>
            <a:r>
              <a:rPr lang="fr-FR" sz="4800" b="1" dirty="0">
                <a:solidFill>
                  <a:srgbClr val="FF0000"/>
                </a:solidFill>
              </a:rPr>
              <a:t> </a:t>
            </a:r>
            <a:r>
              <a:rPr lang="fr-FR" sz="3200" dirty="0"/>
              <a:t>: </a:t>
            </a:r>
            <a:r>
              <a:rPr lang="fr-FR" sz="3200" dirty="0">
                <a:solidFill>
                  <a:srgbClr val="00B0F0"/>
                </a:solidFill>
              </a:rPr>
              <a:t>L</a:t>
            </a:r>
            <a:r>
              <a:rPr lang="fr-FR" sz="3200" dirty="0"/>
              <a:t>angues </a:t>
            </a:r>
            <a:r>
              <a:rPr lang="fr-FR" sz="3200" dirty="0">
                <a:solidFill>
                  <a:srgbClr val="00B0F0"/>
                </a:solidFill>
              </a:rPr>
              <a:t>é</a:t>
            </a:r>
            <a:r>
              <a:rPr lang="fr-FR" sz="3200" dirty="0"/>
              <a:t>trangères </a:t>
            </a:r>
            <a:r>
              <a:rPr lang="fr-FR" sz="3200" dirty="0">
                <a:solidFill>
                  <a:srgbClr val="00B0F0"/>
                </a:solidFill>
              </a:rPr>
              <a:t>a</a:t>
            </a:r>
            <a:r>
              <a:rPr lang="fr-FR" sz="3200" dirty="0"/>
              <a:t>ppliquées</a:t>
            </a:r>
          </a:p>
          <a:p>
            <a:pPr algn="ctr"/>
            <a:r>
              <a:rPr lang="fr-FR" sz="3200" b="1" dirty="0">
                <a:solidFill>
                  <a:srgbClr val="00B0F0"/>
                </a:solidFill>
              </a:rPr>
              <a:t>2 langues </a:t>
            </a:r>
            <a:r>
              <a:rPr lang="fr-FR" sz="3200" dirty="0"/>
              <a:t>(ou 3)</a:t>
            </a:r>
          </a:p>
          <a:p>
            <a:pPr algn="ctr"/>
            <a:r>
              <a:rPr lang="fr-FR" sz="3200" dirty="0"/>
              <a:t>+</a:t>
            </a:r>
          </a:p>
          <a:p>
            <a:pPr algn="ctr"/>
            <a:r>
              <a:rPr lang="fr-FR" sz="3200" dirty="0"/>
              <a:t>sujets économiques, politiques, sociaux et culturels du </a:t>
            </a:r>
            <a:r>
              <a:rPr lang="fr-FR" sz="3200" b="1" dirty="0"/>
              <a:t>monde contemporain</a:t>
            </a:r>
          </a:p>
          <a:p>
            <a:pPr algn="ctr"/>
            <a:r>
              <a:rPr lang="fr-FR" sz="3200" dirty="0"/>
              <a:t>+</a:t>
            </a:r>
          </a:p>
          <a:p>
            <a:pPr algn="ctr"/>
            <a:r>
              <a:rPr lang="fr-FR" sz="3200" b="1" dirty="0"/>
              <a:t>stage</a:t>
            </a:r>
            <a:r>
              <a:rPr lang="fr-FR" sz="3200" dirty="0"/>
              <a:t> obligatoire (3</a:t>
            </a:r>
            <a:r>
              <a:rPr lang="fr-FR" sz="3200" baseline="30000" dirty="0"/>
              <a:t>e</a:t>
            </a:r>
            <a:r>
              <a:rPr lang="fr-FR" sz="3200" dirty="0"/>
              <a:t> année)</a:t>
            </a:r>
          </a:p>
        </p:txBody>
      </p:sp>
    </p:spTree>
    <p:extLst>
      <p:ext uri="{BB962C8B-B14F-4D97-AF65-F5344CB8AC3E}">
        <p14:creationId xmlns:p14="http://schemas.microsoft.com/office/powerpoint/2010/main" val="3633901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A1A42177-2098-4635-B648-0C6E30D8E75A}"/>
              </a:ext>
            </a:extLst>
          </p:cNvPr>
          <p:cNvSpPr>
            <a:spLocks noGrp="1"/>
          </p:cNvSpPr>
          <p:nvPr>
            <p:ph type="ftr" sz="quarter" idx="11"/>
          </p:nvPr>
        </p:nvSpPr>
        <p:spPr/>
        <p:txBody>
          <a:bodyPr/>
          <a:lstStyle/>
          <a:p>
            <a:endParaRPr lang="fr-FR" dirty="0">
              <a:solidFill>
                <a:srgbClr val="FF3736"/>
              </a:solidFill>
            </a:endParaRPr>
          </a:p>
        </p:txBody>
      </p:sp>
      <p:sp>
        <p:nvSpPr>
          <p:cNvPr id="3" name="Espace réservé du numéro de diapositive 2">
            <a:extLst>
              <a:ext uri="{FF2B5EF4-FFF2-40B4-BE49-F238E27FC236}">
                <a16:creationId xmlns:a16="http://schemas.microsoft.com/office/drawing/2014/main" id="{3FA3FCDF-F50B-4D3A-B97B-9AF54BAF5C2F}"/>
              </a:ext>
            </a:extLst>
          </p:cNvPr>
          <p:cNvSpPr>
            <a:spLocks noGrp="1"/>
          </p:cNvSpPr>
          <p:nvPr>
            <p:ph type="sldNum" sz="quarter" idx="12"/>
          </p:nvPr>
        </p:nvSpPr>
        <p:spPr/>
        <p:txBody>
          <a:bodyPr/>
          <a:lstStyle/>
          <a:p>
            <a:fld id="{2CEFAB9C-9D20-B149-B69D-443DC4350F1B}" type="slidenum">
              <a:rPr lang="fr-FR" smtClean="0"/>
              <a:pPr/>
              <a:t>4</a:t>
            </a:fld>
            <a:endParaRPr lang="fr-FR" dirty="0"/>
          </a:p>
        </p:txBody>
      </p:sp>
      <p:sp>
        <p:nvSpPr>
          <p:cNvPr id="4" name="Espace réservé du texte 3">
            <a:extLst>
              <a:ext uri="{FF2B5EF4-FFF2-40B4-BE49-F238E27FC236}">
                <a16:creationId xmlns:a16="http://schemas.microsoft.com/office/drawing/2014/main" id="{335E4171-8F49-4395-8088-BD7AB2D81D03}"/>
              </a:ext>
            </a:extLst>
          </p:cNvPr>
          <p:cNvSpPr>
            <a:spLocks noGrp="1"/>
          </p:cNvSpPr>
          <p:nvPr>
            <p:ph type="body" sz="quarter" idx="14"/>
          </p:nvPr>
        </p:nvSpPr>
        <p:spPr/>
        <p:txBody>
          <a:bodyPr/>
          <a:lstStyle/>
          <a:p>
            <a:r>
              <a:rPr lang="fr-FR" dirty="0"/>
              <a:t>Parcours LEA en présentiel </a:t>
            </a:r>
          </a:p>
        </p:txBody>
      </p:sp>
      <p:sp>
        <p:nvSpPr>
          <p:cNvPr id="5" name="Espace réservé du texte 4">
            <a:extLst>
              <a:ext uri="{FF2B5EF4-FFF2-40B4-BE49-F238E27FC236}">
                <a16:creationId xmlns:a16="http://schemas.microsoft.com/office/drawing/2014/main" id="{63E37361-D815-4374-9B68-7FC5E96548DA}"/>
              </a:ext>
            </a:extLst>
          </p:cNvPr>
          <p:cNvSpPr>
            <a:spLocks noGrp="1"/>
          </p:cNvSpPr>
          <p:nvPr>
            <p:ph type="body" sz="quarter" idx="15"/>
          </p:nvPr>
        </p:nvSpPr>
        <p:spPr/>
        <p:txBody>
          <a:bodyPr/>
          <a:lstStyle/>
          <a:p>
            <a:endParaRPr lang="fr-FR"/>
          </a:p>
        </p:txBody>
      </p:sp>
      <p:pic>
        <p:nvPicPr>
          <p:cNvPr id="6" name="Image 5">
            <a:extLst>
              <a:ext uri="{FF2B5EF4-FFF2-40B4-BE49-F238E27FC236}">
                <a16:creationId xmlns:a16="http://schemas.microsoft.com/office/drawing/2014/main" id="{69CC7C05-5F1F-4E0B-A35E-905AC948E704}"/>
              </a:ext>
            </a:extLst>
          </p:cNvPr>
          <p:cNvPicPr>
            <a:picLocks noChangeAspect="1"/>
          </p:cNvPicPr>
          <p:nvPr/>
        </p:nvPicPr>
        <p:blipFill rotWithShape="1">
          <a:blip r:embed="rId2"/>
          <a:srcRect l="39077" t="35565" r="24769" b="20926"/>
          <a:stretch/>
        </p:blipFill>
        <p:spPr>
          <a:xfrm>
            <a:off x="985618" y="1363695"/>
            <a:ext cx="7172763" cy="4853062"/>
          </a:xfrm>
          <a:prstGeom prst="rect">
            <a:avLst/>
          </a:prstGeom>
        </p:spPr>
      </p:pic>
    </p:spTree>
    <p:extLst>
      <p:ext uri="{BB962C8B-B14F-4D97-AF65-F5344CB8AC3E}">
        <p14:creationId xmlns:p14="http://schemas.microsoft.com/office/powerpoint/2010/main" val="862290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3C6835BD-768B-4B48-AC46-A6FBC1FD6377}"/>
              </a:ext>
            </a:extLst>
          </p:cNvPr>
          <p:cNvSpPr>
            <a:spLocks noGrp="1"/>
          </p:cNvSpPr>
          <p:nvPr>
            <p:ph type="sldNum" sz="quarter" idx="12"/>
          </p:nvPr>
        </p:nvSpPr>
        <p:spPr/>
        <p:txBody>
          <a:bodyPr/>
          <a:lstStyle/>
          <a:p>
            <a:fld id="{2CEFAB9C-9D20-B149-B69D-443DC4350F1B}" type="slidenum">
              <a:rPr lang="fr-FR" smtClean="0"/>
              <a:pPr/>
              <a:t>5</a:t>
            </a:fld>
            <a:endParaRPr lang="fr-FR" dirty="0"/>
          </a:p>
        </p:txBody>
      </p:sp>
      <p:sp>
        <p:nvSpPr>
          <p:cNvPr id="4" name="Espace réservé du texte 3">
            <a:extLst>
              <a:ext uri="{FF2B5EF4-FFF2-40B4-BE49-F238E27FC236}">
                <a16:creationId xmlns:a16="http://schemas.microsoft.com/office/drawing/2014/main" id="{2A935241-328A-4299-A5EE-2E7976E85C81}"/>
              </a:ext>
            </a:extLst>
          </p:cNvPr>
          <p:cNvSpPr>
            <a:spLocks noGrp="1"/>
          </p:cNvSpPr>
          <p:nvPr>
            <p:ph type="body" sz="quarter" idx="14"/>
          </p:nvPr>
        </p:nvSpPr>
        <p:spPr/>
        <p:txBody>
          <a:bodyPr/>
          <a:lstStyle/>
          <a:p>
            <a:r>
              <a:rPr lang="fr-FR" dirty="0"/>
              <a:t>Les prérequis</a:t>
            </a:r>
          </a:p>
        </p:txBody>
      </p:sp>
      <p:sp>
        <p:nvSpPr>
          <p:cNvPr id="5" name="Espace réservé du texte 4">
            <a:extLst>
              <a:ext uri="{FF2B5EF4-FFF2-40B4-BE49-F238E27FC236}">
                <a16:creationId xmlns:a16="http://schemas.microsoft.com/office/drawing/2014/main" id="{0482C6F2-FF57-4D1C-8FE8-CA6ABF41A459}"/>
              </a:ext>
            </a:extLst>
          </p:cNvPr>
          <p:cNvSpPr>
            <a:spLocks noGrp="1"/>
          </p:cNvSpPr>
          <p:nvPr>
            <p:ph type="body" sz="quarter" idx="15"/>
          </p:nvPr>
        </p:nvSpPr>
        <p:spPr/>
        <p:txBody>
          <a:bodyPr/>
          <a:lstStyle/>
          <a:p>
            <a:endParaRPr lang="fr-FR"/>
          </a:p>
        </p:txBody>
      </p:sp>
      <p:sp>
        <p:nvSpPr>
          <p:cNvPr id="6" name="Rectangle 5">
            <a:extLst>
              <a:ext uri="{FF2B5EF4-FFF2-40B4-BE49-F238E27FC236}">
                <a16:creationId xmlns:a16="http://schemas.microsoft.com/office/drawing/2014/main" id="{7A5A17A2-D47F-4FF0-BD2B-B053E91267D0}"/>
              </a:ext>
            </a:extLst>
          </p:cNvPr>
          <p:cNvSpPr/>
          <p:nvPr/>
        </p:nvSpPr>
        <p:spPr>
          <a:xfrm>
            <a:off x="196948" y="1480831"/>
            <a:ext cx="8342141" cy="4984698"/>
          </a:xfrm>
          <a:prstGeom prst="rect">
            <a:avLst/>
          </a:prstGeom>
        </p:spPr>
        <p:txBody>
          <a:bodyPr wrap="square">
            <a:spAutoFit/>
          </a:bodyPr>
          <a:lstStyle/>
          <a:p>
            <a:pPr marL="342900" lvl="0" indent="-342900">
              <a:lnSpc>
                <a:spcPct val="107000"/>
              </a:lnSpc>
              <a:spcAft>
                <a:spcPts val="800"/>
              </a:spcAft>
              <a:buFont typeface="Lucida Grande"/>
              <a:buChar char="•"/>
              <a:tabLst>
                <a:tab pos="457200" algn="l"/>
              </a:tabLst>
            </a:pPr>
            <a:r>
              <a:rPr lang="fr-FR" sz="2200" dirty="0">
                <a:latin typeface="Calibri" panose="020F0502020204030204" pitchFamily="34" charset="0"/>
                <a:ea typeface="Calibri" panose="020F0502020204030204" pitchFamily="34" charset="0"/>
                <a:cs typeface="Times New Roman" panose="02020603050405020304" pitchFamily="18" charset="0"/>
              </a:rPr>
              <a:t>en </a:t>
            </a:r>
            <a:r>
              <a:rPr lang="fr-FR" sz="22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français</a:t>
            </a:r>
            <a:r>
              <a:rPr lang="fr-FR" sz="2200" dirty="0">
                <a:solidFill>
                  <a:srgbClr val="0000FF"/>
                </a:solidFill>
                <a:latin typeface="Calibri" panose="020F0502020204030204" pitchFamily="34" charset="0"/>
                <a:ea typeface="Calibri" panose="020F0502020204030204" pitchFamily="34" charset="0"/>
                <a:cs typeface="Times New Roman" panose="02020603050405020304" pitchFamily="18" charset="0"/>
              </a:rPr>
              <a:t>, </a:t>
            </a:r>
            <a:r>
              <a:rPr lang="fr-FR" sz="2200" dirty="0">
                <a:latin typeface="Calibri" panose="020F0502020204030204" pitchFamily="34" charset="0"/>
                <a:ea typeface="Calibri" panose="020F0502020204030204" pitchFamily="34" charset="0"/>
                <a:cs typeface="Times New Roman" panose="02020603050405020304" pitchFamily="18" charset="0"/>
              </a:rPr>
              <a:t>langue de travail : </a:t>
            </a:r>
            <a:r>
              <a:rPr lang="fr-FR" sz="22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C1</a:t>
            </a:r>
            <a:endParaRPr lang="fr-FR" sz="2200"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Lucida Grande"/>
              <a:buChar char="•"/>
              <a:tabLst>
                <a:tab pos="457200" algn="l"/>
              </a:tabLst>
            </a:pPr>
            <a:r>
              <a:rPr lang="fr-FR" sz="2200" dirty="0">
                <a:latin typeface="Calibri" panose="020F0502020204030204" pitchFamily="34" charset="0"/>
                <a:ea typeface="Calibri" panose="020F0502020204030204" pitchFamily="34" charset="0"/>
                <a:cs typeface="Times New Roman" panose="02020603050405020304" pitchFamily="18" charset="0"/>
              </a:rPr>
              <a:t>en </a:t>
            </a:r>
            <a:r>
              <a:rPr lang="fr-FR" sz="22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anglais</a:t>
            </a:r>
            <a:r>
              <a:rPr lang="fr-FR" sz="2200" dirty="0">
                <a:latin typeface="Calibri" panose="020F0502020204030204" pitchFamily="34" charset="0"/>
                <a:ea typeface="Calibri" panose="020F0502020204030204" pitchFamily="34" charset="0"/>
                <a:cs typeface="Times New Roman" panose="02020603050405020304" pitchFamily="18" charset="0"/>
              </a:rPr>
              <a:t> et en </a:t>
            </a:r>
            <a:r>
              <a:rPr lang="fr-FR" sz="22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allemand</a:t>
            </a:r>
            <a:r>
              <a:rPr lang="fr-FR" sz="2200" dirty="0">
                <a:latin typeface="Calibri" panose="020F0502020204030204" pitchFamily="34" charset="0"/>
                <a:ea typeface="Calibri" panose="020F0502020204030204" pitchFamily="34" charset="0"/>
                <a:cs typeface="Times New Roman" panose="02020603050405020304" pitchFamily="18" charset="0"/>
              </a:rPr>
              <a:t> (LV1 ou LV2 au lycée) : </a:t>
            </a:r>
            <a:r>
              <a:rPr lang="fr-FR" sz="22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B2+</a:t>
            </a:r>
            <a:endParaRPr lang="fr-FR" sz="2200"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Lucida Grande"/>
              <a:buChar char="•"/>
              <a:tabLst>
                <a:tab pos="457200" algn="l"/>
              </a:tabLst>
            </a:pPr>
            <a:r>
              <a:rPr lang="fr-FR" sz="2200" dirty="0">
                <a:latin typeface="Calibri" panose="020F0502020204030204" pitchFamily="34" charset="0"/>
                <a:ea typeface="Calibri" panose="020F0502020204030204" pitchFamily="34" charset="0"/>
                <a:cs typeface="Times New Roman" panose="02020603050405020304" pitchFamily="18" charset="0"/>
              </a:rPr>
              <a:t>en </a:t>
            </a:r>
            <a:r>
              <a:rPr lang="fr-FR" sz="22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espagnol</a:t>
            </a:r>
            <a:r>
              <a:rPr lang="fr-FR" sz="2200" dirty="0">
                <a:latin typeface="Calibri" panose="020F0502020204030204" pitchFamily="34" charset="0"/>
                <a:ea typeface="Calibri" panose="020F0502020204030204" pitchFamily="34" charset="0"/>
                <a:cs typeface="Times New Roman" panose="02020603050405020304" pitchFamily="18" charset="0"/>
              </a:rPr>
              <a:t> (LV1, LV2 ou LV3 au lycée) : </a:t>
            </a:r>
            <a:r>
              <a:rPr lang="fr-FR" sz="22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B1+</a:t>
            </a:r>
            <a:endParaRPr lang="fr-FR" sz="2200"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Lucida Grande"/>
              <a:buChar char="•"/>
              <a:tabLst>
                <a:tab pos="457200" algn="l"/>
              </a:tabLst>
            </a:pPr>
            <a:r>
              <a:rPr lang="fr-FR" sz="2200" dirty="0">
                <a:latin typeface="Calibri" panose="020F0502020204030204" pitchFamily="34" charset="0"/>
                <a:ea typeface="Calibri" panose="020F0502020204030204" pitchFamily="34" charset="0"/>
                <a:cs typeface="Times New Roman" panose="02020603050405020304" pitchFamily="18" charset="0"/>
              </a:rPr>
              <a:t>en </a:t>
            </a:r>
            <a:r>
              <a:rPr lang="fr-FR" sz="22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italien</a:t>
            </a:r>
            <a:r>
              <a:rPr lang="fr-FR" sz="22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2200" dirty="0">
                <a:latin typeface="Calibri" panose="020F0502020204030204" pitchFamily="34" charset="0"/>
                <a:ea typeface="Calibri" panose="020F0502020204030204" pitchFamily="34" charset="0"/>
                <a:cs typeface="Times New Roman" panose="02020603050405020304" pitchFamily="18" charset="0"/>
              </a:rPr>
              <a:t>	- si LV1, LV2 ou LV3 au lycée : </a:t>
            </a:r>
            <a:r>
              <a:rPr lang="fr-FR" sz="22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B1</a:t>
            </a:r>
            <a:r>
              <a:rPr lang="fr-FR" sz="2200"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fr-FR" sz="22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2200" dirty="0">
                <a:latin typeface="Calibri" panose="020F0502020204030204" pitchFamily="34" charset="0"/>
                <a:ea typeface="Calibri" panose="020F0502020204030204" pitchFamily="34" charset="0"/>
                <a:cs typeface="Times New Roman" panose="02020603050405020304" pitchFamily="18" charset="0"/>
              </a:rPr>
              <a:t>	- si pris en grand débutant : </a:t>
            </a:r>
            <a:r>
              <a:rPr lang="fr-FR" sz="22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sans prérequis</a:t>
            </a:r>
            <a:endParaRPr lang="fr-FR" sz="22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fr-FR" sz="2200" dirty="0">
                <a:latin typeface="Calibri" panose="020F0502020204030204" pitchFamily="34" charset="0"/>
                <a:ea typeface="Calibri" panose="020F0502020204030204" pitchFamily="34" charset="0"/>
                <a:cs typeface="Times New Roman" panose="02020603050405020304" pitchFamily="18" charset="0"/>
              </a:rPr>
              <a:t>en </a:t>
            </a:r>
            <a:r>
              <a:rPr lang="fr-FR" sz="22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russe</a:t>
            </a:r>
            <a:r>
              <a:rPr lang="fr-FR" sz="22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r-FR" sz="2200" dirty="0">
                <a:latin typeface="Calibri" panose="020F0502020204030204" pitchFamily="34" charset="0"/>
                <a:ea typeface="Calibri" panose="020F0502020204030204" pitchFamily="34" charset="0"/>
                <a:cs typeface="Times New Roman" panose="02020603050405020304" pitchFamily="18" charset="0"/>
              </a:rPr>
              <a:t>	- avancé : </a:t>
            </a:r>
            <a:r>
              <a:rPr lang="fr-FR" sz="22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B1</a:t>
            </a:r>
          </a:p>
          <a:p>
            <a:pPr>
              <a:lnSpc>
                <a:spcPct val="107000"/>
              </a:lnSpc>
              <a:spcAft>
                <a:spcPts val="800"/>
              </a:spcAft>
            </a:pPr>
            <a:r>
              <a:rPr lang="fr-FR" sz="22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fr-FR" sz="2200" dirty="0">
                <a:latin typeface="Calibri" panose="020F0502020204030204" pitchFamily="34" charset="0"/>
                <a:ea typeface="Calibri" panose="020F0502020204030204" pitchFamily="34" charset="0"/>
                <a:cs typeface="Times New Roman" panose="02020603050405020304" pitchFamily="18" charset="0"/>
              </a:rPr>
              <a:t>- grand débutant : </a:t>
            </a:r>
            <a:r>
              <a:rPr lang="fr-FR" sz="22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sans prérequis</a:t>
            </a:r>
            <a:endParaRPr lang="fr-FR" sz="2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Lucida Grande"/>
              <a:buChar char="•"/>
              <a:tabLst>
                <a:tab pos="457200" algn="l"/>
              </a:tabLst>
            </a:pPr>
            <a:r>
              <a:rPr lang="fr-FR" sz="2200" dirty="0">
                <a:latin typeface="Calibri" panose="020F0502020204030204" pitchFamily="34" charset="0"/>
                <a:ea typeface="Calibri" panose="020F0502020204030204" pitchFamily="34" charset="0"/>
                <a:cs typeface="Times New Roman" panose="02020603050405020304" pitchFamily="18" charset="0"/>
              </a:rPr>
              <a:t>Le </a:t>
            </a:r>
            <a:r>
              <a:rPr lang="fr-FR" sz="22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grec moderne</a:t>
            </a:r>
            <a:r>
              <a:rPr lang="fr-FR" sz="2200" dirty="0">
                <a:latin typeface="Calibri" panose="020F0502020204030204" pitchFamily="34" charset="0"/>
                <a:ea typeface="Calibri" panose="020F0502020204030204" pitchFamily="34" charset="0"/>
                <a:cs typeface="Times New Roman" panose="02020603050405020304" pitchFamily="18" charset="0"/>
              </a:rPr>
              <a:t>, le </a:t>
            </a:r>
            <a:r>
              <a:rPr lang="fr-FR" sz="22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japonais</a:t>
            </a:r>
            <a:r>
              <a:rPr lang="fr-FR" sz="2200" dirty="0">
                <a:latin typeface="Calibri" panose="020F0502020204030204" pitchFamily="34" charset="0"/>
                <a:ea typeface="Calibri" panose="020F0502020204030204" pitchFamily="34" charset="0"/>
                <a:cs typeface="Times New Roman" panose="02020603050405020304" pitchFamily="18" charset="0"/>
              </a:rPr>
              <a:t>, le </a:t>
            </a:r>
            <a:r>
              <a:rPr lang="fr-FR" sz="22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néerlandais </a:t>
            </a:r>
            <a:r>
              <a:rPr lang="fr-FR" sz="2200" dirty="0">
                <a:latin typeface="Calibri" panose="020F0502020204030204" pitchFamily="34" charset="0"/>
                <a:ea typeface="Calibri" panose="020F0502020204030204" pitchFamily="34" charset="0"/>
                <a:cs typeface="Times New Roman" panose="02020603050405020304" pitchFamily="18" charset="0"/>
              </a:rPr>
              <a:t>et le </a:t>
            </a:r>
            <a:r>
              <a:rPr lang="fr-FR" sz="22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suédois</a:t>
            </a:r>
            <a:r>
              <a:rPr lang="fr-FR" sz="2200" dirty="0">
                <a:latin typeface="Calibri" panose="020F0502020204030204" pitchFamily="34" charset="0"/>
                <a:ea typeface="Calibri" panose="020F0502020204030204" pitchFamily="34" charset="0"/>
                <a:cs typeface="Times New Roman" panose="02020603050405020304" pitchFamily="18" charset="0"/>
              </a:rPr>
              <a:t> : proposés uniquement en grand débutant donc </a:t>
            </a:r>
            <a:r>
              <a:rPr lang="fr-FR" sz="22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sans prérequis</a:t>
            </a:r>
            <a:endParaRPr lang="fr-FR" sz="22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2220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BBA3A8EB-CCB1-431A-ADF5-57318B46251E}"/>
              </a:ext>
            </a:extLst>
          </p:cNvPr>
          <p:cNvSpPr>
            <a:spLocks noGrp="1"/>
          </p:cNvSpPr>
          <p:nvPr>
            <p:ph type="sldNum" sz="quarter" idx="12"/>
          </p:nvPr>
        </p:nvSpPr>
        <p:spPr/>
        <p:txBody>
          <a:bodyPr/>
          <a:lstStyle/>
          <a:p>
            <a:fld id="{2CEFAB9C-9D20-B149-B69D-443DC4350F1B}" type="slidenum">
              <a:rPr lang="fr-FR" smtClean="0"/>
              <a:pPr/>
              <a:t>6</a:t>
            </a:fld>
            <a:endParaRPr lang="fr-FR" dirty="0"/>
          </a:p>
        </p:txBody>
      </p:sp>
      <p:sp>
        <p:nvSpPr>
          <p:cNvPr id="4" name="Espace réservé du texte 3">
            <a:extLst>
              <a:ext uri="{FF2B5EF4-FFF2-40B4-BE49-F238E27FC236}">
                <a16:creationId xmlns:a16="http://schemas.microsoft.com/office/drawing/2014/main" id="{1FFA17D3-4DF3-4E97-91E5-2E16A3C77B57}"/>
              </a:ext>
            </a:extLst>
          </p:cNvPr>
          <p:cNvSpPr>
            <a:spLocks noGrp="1"/>
          </p:cNvSpPr>
          <p:nvPr>
            <p:ph type="body" sz="quarter" idx="14"/>
          </p:nvPr>
        </p:nvSpPr>
        <p:spPr/>
        <p:txBody>
          <a:bodyPr/>
          <a:lstStyle/>
          <a:p>
            <a:r>
              <a:rPr lang="fr-FR" dirty="0"/>
              <a:t>Le contenu de la licence</a:t>
            </a:r>
          </a:p>
        </p:txBody>
      </p:sp>
      <p:sp>
        <p:nvSpPr>
          <p:cNvPr id="5" name="Espace réservé du texte 4">
            <a:extLst>
              <a:ext uri="{FF2B5EF4-FFF2-40B4-BE49-F238E27FC236}">
                <a16:creationId xmlns:a16="http://schemas.microsoft.com/office/drawing/2014/main" id="{B9FE283C-BAC8-4C21-8F3D-3C31D066B46D}"/>
              </a:ext>
            </a:extLst>
          </p:cNvPr>
          <p:cNvSpPr>
            <a:spLocks noGrp="1"/>
          </p:cNvSpPr>
          <p:nvPr>
            <p:ph type="body" sz="quarter" idx="15"/>
          </p:nvPr>
        </p:nvSpPr>
        <p:spPr/>
        <p:txBody>
          <a:bodyPr/>
          <a:lstStyle/>
          <a:p>
            <a:endParaRPr lang="fr-FR"/>
          </a:p>
        </p:txBody>
      </p:sp>
      <p:sp>
        <p:nvSpPr>
          <p:cNvPr id="6" name="Rectangle 5">
            <a:extLst>
              <a:ext uri="{FF2B5EF4-FFF2-40B4-BE49-F238E27FC236}">
                <a16:creationId xmlns:a16="http://schemas.microsoft.com/office/drawing/2014/main" id="{27DB87D9-E3A7-43D5-9649-D60690A239A9}"/>
              </a:ext>
            </a:extLst>
          </p:cNvPr>
          <p:cNvSpPr/>
          <p:nvPr/>
        </p:nvSpPr>
        <p:spPr>
          <a:xfrm>
            <a:off x="267286" y="1816379"/>
            <a:ext cx="8876714" cy="3776162"/>
          </a:xfrm>
          <a:prstGeom prst="rect">
            <a:avLst/>
          </a:prstGeom>
        </p:spPr>
        <p:txBody>
          <a:bodyPr wrap="square">
            <a:spAutoFit/>
          </a:bodyPr>
          <a:lstStyle/>
          <a:p>
            <a:pPr>
              <a:lnSpc>
                <a:spcPct val="107000"/>
              </a:lnSpc>
              <a:spcAft>
                <a:spcPts val="800"/>
              </a:spcAft>
              <a:tabLst>
                <a:tab pos="457200" algn="l"/>
              </a:tabLst>
            </a:pPr>
            <a:r>
              <a:rPr lang="fr-FR" sz="2400" dirty="0">
                <a:solidFill>
                  <a:srgbClr val="00B0F0"/>
                </a:solidFill>
                <a:latin typeface="Calibri" panose="020F0502020204030204" pitchFamily="34" charset="0"/>
                <a:ea typeface="Calibri" panose="020F0502020204030204" pitchFamily="34" charset="0"/>
                <a:cs typeface="Times New Roman" panose="02020603050405020304" pitchFamily="18" charset="0"/>
              </a:rPr>
              <a:t>UE1 (Unité d’Enseignement): </a:t>
            </a:r>
            <a:r>
              <a:rPr lang="fr-FR" sz="2200" dirty="0">
                <a:latin typeface="Calibri" panose="020F0502020204030204" pitchFamily="34" charset="0"/>
                <a:ea typeface="Calibri" panose="020F0502020204030204" pitchFamily="34" charset="0"/>
                <a:cs typeface="Times New Roman" panose="02020603050405020304" pitchFamily="18" charset="0"/>
              </a:rPr>
              <a:t>le français (résumé, culture des langues, argumentation, phonétique)</a:t>
            </a:r>
          </a:p>
          <a:p>
            <a:pPr>
              <a:lnSpc>
                <a:spcPct val="107000"/>
              </a:lnSpc>
              <a:spcAft>
                <a:spcPts val="800"/>
              </a:spcAft>
              <a:tabLst>
                <a:tab pos="457200" algn="l"/>
              </a:tabLst>
            </a:pPr>
            <a:r>
              <a:rPr lang="fr-FR" sz="2400" dirty="0">
                <a:solidFill>
                  <a:srgbClr val="00B0F0"/>
                </a:solidFill>
                <a:latin typeface="Calibri" panose="020F0502020204030204" pitchFamily="34" charset="0"/>
                <a:ea typeface="Calibri" panose="020F0502020204030204" pitchFamily="34" charset="0"/>
                <a:cs typeface="Times New Roman" panose="02020603050405020304" pitchFamily="18" charset="0"/>
              </a:rPr>
              <a:t>UE2: </a:t>
            </a:r>
            <a:r>
              <a:rPr lang="fr-FR" sz="2200" dirty="0">
                <a:latin typeface="Calibri" panose="020F0502020204030204" pitchFamily="34" charset="0"/>
                <a:ea typeface="Calibri" panose="020F0502020204030204" pitchFamily="34" charset="0"/>
                <a:cs typeface="Times New Roman" panose="02020603050405020304" pitchFamily="18" charset="0"/>
              </a:rPr>
              <a:t>polyvalence, des matières d’application à visée professionnalisante (commerce international, droit, économie, gestion, institutions européennes)</a:t>
            </a:r>
          </a:p>
          <a:p>
            <a:pPr lvl="0">
              <a:lnSpc>
                <a:spcPct val="107000"/>
              </a:lnSpc>
              <a:spcAft>
                <a:spcPts val="800"/>
              </a:spcAft>
              <a:tabLst>
                <a:tab pos="457200" algn="l"/>
              </a:tabLst>
            </a:pPr>
            <a:r>
              <a:rPr lang="fr-FR" sz="2400" dirty="0">
                <a:solidFill>
                  <a:srgbClr val="00B0F0"/>
                </a:solidFill>
                <a:latin typeface="Calibri" panose="020F0502020204030204" pitchFamily="34" charset="0"/>
                <a:ea typeface="Calibri" panose="020F0502020204030204" pitchFamily="34" charset="0"/>
                <a:cs typeface="Times New Roman" panose="02020603050405020304" pitchFamily="18" charset="0"/>
              </a:rPr>
              <a:t>UE3/4: </a:t>
            </a:r>
            <a:r>
              <a:rPr lang="fr-FR" sz="2200" dirty="0">
                <a:latin typeface="Calibri" panose="020F0502020204030204" pitchFamily="34" charset="0"/>
                <a:ea typeface="Calibri" panose="020F0502020204030204" pitchFamily="34" charset="0"/>
                <a:cs typeface="Times New Roman" panose="02020603050405020304" pitchFamily="18" charset="0"/>
              </a:rPr>
              <a:t>2 langues vivantes dites « majeures » (oral, écrit, civilisation, presse, grammaire)  </a:t>
            </a:r>
          </a:p>
          <a:p>
            <a:pPr lvl="0">
              <a:lnSpc>
                <a:spcPct val="107000"/>
              </a:lnSpc>
              <a:spcAft>
                <a:spcPts val="800"/>
              </a:spcAft>
              <a:tabLst>
                <a:tab pos="457200" algn="l"/>
              </a:tabLst>
            </a:pPr>
            <a:r>
              <a:rPr lang="fr-FR" sz="2400" dirty="0">
                <a:solidFill>
                  <a:srgbClr val="00B0F0"/>
                </a:solidFill>
                <a:latin typeface="Calibri" panose="020F0502020204030204" pitchFamily="34" charset="0"/>
                <a:ea typeface="Calibri" panose="020F0502020204030204" pitchFamily="34" charset="0"/>
                <a:cs typeface="Times New Roman" panose="02020603050405020304" pitchFamily="18" charset="0"/>
              </a:rPr>
              <a:t>UE5: </a:t>
            </a:r>
            <a:r>
              <a:rPr lang="fr-FR" sz="2200" dirty="0">
                <a:latin typeface="Calibri" panose="020F0502020204030204" pitchFamily="34" charset="0"/>
                <a:ea typeface="Calibri" panose="020F0502020204030204" pitchFamily="34" charset="0"/>
                <a:cs typeface="Times New Roman" panose="02020603050405020304" pitchFamily="18" charset="0"/>
              </a:rPr>
              <a:t>option (éventuellement une 3</a:t>
            </a:r>
            <a:r>
              <a:rPr lang="fr-FR" sz="2200" baseline="30000" dirty="0">
                <a:latin typeface="Calibri" panose="020F0502020204030204" pitchFamily="34" charset="0"/>
                <a:ea typeface="Calibri" panose="020F0502020204030204" pitchFamily="34" charset="0"/>
                <a:cs typeface="Times New Roman" panose="02020603050405020304" pitchFamily="18" charset="0"/>
              </a:rPr>
              <a:t>ème</a:t>
            </a:r>
            <a:r>
              <a:rPr lang="fr-FR" sz="2200" dirty="0">
                <a:latin typeface="Calibri" panose="020F0502020204030204" pitchFamily="34" charset="0"/>
                <a:ea typeface="Calibri" panose="020F0502020204030204" pitchFamily="34" charset="0"/>
                <a:cs typeface="Times New Roman" panose="02020603050405020304" pitchFamily="18" charset="0"/>
              </a:rPr>
              <a:t> langue + un large éventail dans plusieurs départements)</a:t>
            </a:r>
            <a:endParaRPr lang="fr-FR"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0556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F8E1D895-15B1-4CBA-B7EF-3BEEFAC4F0C0}"/>
              </a:ext>
            </a:extLst>
          </p:cNvPr>
          <p:cNvSpPr>
            <a:spLocks noGrp="1"/>
          </p:cNvSpPr>
          <p:nvPr>
            <p:ph type="sldNum" sz="quarter" idx="12"/>
          </p:nvPr>
        </p:nvSpPr>
        <p:spPr/>
        <p:txBody>
          <a:bodyPr/>
          <a:lstStyle/>
          <a:p>
            <a:fld id="{2CEFAB9C-9D20-B149-B69D-443DC4350F1B}" type="slidenum">
              <a:rPr lang="fr-FR" smtClean="0"/>
              <a:pPr/>
              <a:t>7</a:t>
            </a:fld>
            <a:endParaRPr lang="fr-FR" dirty="0"/>
          </a:p>
        </p:txBody>
      </p:sp>
      <p:sp>
        <p:nvSpPr>
          <p:cNvPr id="4" name="Espace réservé du texte 3">
            <a:extLst>
              <a:ext uri="{FF2B5EF4-FFF2-40B4-BE49-F238E27FC236}">
                <a16:creationId xmlns:a16="http://schemas.microsoft.com/office/drawing/2014/main" id="{8491AF5B-0153-4048-8AC1-C410D8E5AE18}"/>
              </a:ext>
            </a:extLst>
          </p:cNvPr>
          <p:cNvSpPr>
            <a:spLocks noGrp="1"/>
          </p:cNvSpPr>
          <p:nvPr>
            <p:ph type="body" sz="quarter" idx="14"/>
          </p:nvPr>
        </p:nvSpPr>
        <p:spPr/>
        <p:txBody>
          <a:bodyPr/>
          <a:lstStyle/>
          <a:p>
            <a:r>
              <a:rPr lang="fr-FR" dirty="0"/>
              <a:t>Les avantages de la licence LEA de Strasbourg </a:t>
            </a:r>
          </a:p>
        </p:txBody>
      </p:sp>
      <p:sp>
        <p:nvSpPr>
          <p:cNvPr id="5" name="Espace réservé du texte 4">
            <a:extLst>
              <a:ext uri="{FF2B5EF4-FFF2-40B4-BE49-F238E27FC236}">
                <a16:creationId xmlns:a16="http://schemas.microsoft.com/office/drawing/2014/main" id="{A8003EA2-158C-402A-899B-A82928DF1AE0}"/>
              </a:ext>
            </a:extLst>
          </p:cNvPr>
          <p:cNvSpPr>
            <a:spLocks noGrp="1"/>
          </p:cNvSpPr>
          <p:nvPr>
            <p:ph type="body" sz="quarter" idx="15"/>
          </p:nvPr>
        </p:nvSpPr>
        <p:spPr/>
        <p:txBody>
          <a:bodyPr/>
          <a:lstStyle/>
          <a:p>
            <a:endParaRPr lang="fr-FR"/>
          </a:p>
        </p:txBody>
      </p:sp>
      <p:sp>
        <p:nvSpPr>
          <p:cNvPr id="6" name="ZoneTexte 5">
            <a:extLst>
              <a:ext uri="{FF2B5EF4-FFF2-40B4-BE49-F238E27FC236}">
                <a16:creationId xmlns:a16="http://schemas.microsoft.com/office/drawing/2014/main" id="{20EA087F-E10D-4005-9EDE-893911362746}"/>
              </a:ext>
            </a:extLst>
          </p:cNvPr>
          <p:cNvSpPr txBox="1"/>
          <p:nvPr/>
        </p:nvSpPr>
        <p:spPr>
          <a:xfrm>
            <a:off x="225083" y="1756603"/>
            <a:ext cx="8679766" cy="3908762"/>
          </a:xfrm>
          <a:prstGeom prst="rect">
            <a:avLst/>
          </a:prstGeom>
          <a:noFill/>
        </p:spPr>
        <p:txBody>
          <a:bodyPr wrap="square" rtlCol="0">
            <a:spAutoFit/>
          </a:bodyPr>
          <a:lstStyle/>
          <a:p>
            <a:pPr lvl="0"/>
            <a:r>
              <a:rPr lang="fr-FR" sz="2200" b="1" dirty="0">
                <a:solidFill>
                  <a:srgbClr val="0000FF"/>
                </a:solidFill>
                <a:sym typeface="Wingdings" panose="05000000000000000000" pitchFamily="2" charset="2"/>
              </a:rPr>
              <a:t> </a:t>
            </a:r>
            <a:r>
              <a:rPr lang="fr-FR" sz="2200" b="1" dirty="0">
                <a:solidFill>
                  <a:srgbClr val="0000FF"/>
                </a:solidFill>
              </a:rPr>
              <a:t>Diversité</a:t>
            </a:r>
            <a:r>
              <a:rPr lang="fr-FR" sz="2200" dirty="0">
                <a:solidFill>
                  <a:srgbClr val="0000FF"/>
                </a:solidFill>
              </a:rPr>
              <a:t> </a:t>
            </a:r>
            <a:r>
              <a:rPr lang="fr-FR" sz="2200" b="1" dirty="0">
                <a:solidFill>
                  <a:srgbClr val="0000FF"/>
                </a:solidFill>
              </a:rPr>
              <a:t>linguistique</a:t>
            </a:r>
            <a:r>
              <a:rPr lang="fr-FR" sz="2200" dirty="0">
                <a:solidFill>
                  <a:srgbClr val="0000FF"/>
                </a:solidFill>
              </a:rPr>
              <a:t> : </a:t>
            </a:r>
          </a:p>
          <a:p>
            <a:pPr lvl="0"/>
            <a:r>
              <a:rPr lang="fr-FR" sz="2000" dirty="0"/>
              <a:t>offre de langues (9) et combinaisons proposées (16)</a:t>
            </a:r>
          </a:p>
          <a:p>
            <a:pPr lvl="0"/>
            <a:endParaRPr lang="fr-FR" sz="2200" b="1" dirty="0">
              <a:solidFill>
                <a:srgbClr val="0000FF"/>
              </a:solidFill>
            </a:endParaRPr>
          </a:p>
          <a:p>
            <a:pPr lvl="0"/>
            <a:r>
              <a:rPr lang="fr-FR" sz="2200" b="1" dirty="0">
                <a:solidFill>
                  <a:srgbClr val="0000FF"/>
                </a:solidFill>
                <a:sym typeface="Wingdings" panose="05000000000000000000" pitchFamily="2" charset="2"/>
              </a:rPr>
              <a:t> </a:t>
            </a:r>
            <a:r>
              <a:rPr lang="fr-FR" sz="2200" b="1" dirty="0">
                <a:solidFill>
                  <a:srgbClr val="0000FF"/>
                </a:solidFill>
              </a:rPr>
              <a:t>Multiplicité et dynamisme des mobilités étudiantes :</a:t>
            </a:r>
          </a:p>
          <a:p>
            <a:r>
              <a:rPr lang="fr-FR" sz="2000" dirty="0"/>
              <a:t>Nombreuses destinations dans le monde : Europe, Japon, USA, Canada, Australie… </a:t>
            </a:r>
          </a:p>
          <a:p>
            <a:r>
              <a:rPr lang="fr-FR" sz="2000" dirty="0"/>
              <a:t>1/3 de la L3 accomplit son année à l’étranger</a:t>
            </a:r>
          </a:p>
          <a:p>
            <a:endParaRPr lang="fr-FR" sz="2200" dirty="0"/>
          </a:p>
          <a:p>
            <a:pPr marL="342900" indent="-342900">
              <a:buFont typeface="Wingdings" panose="05000000000000000000" pitchFamily="2" charset="2"/>
              <a:buChar char="à"/>
            </a:pPr>
            <a:r>
              <a:rPr lang="fr-FR" sz="2200" b="1" dirty="0">
                <a:solidFill>
                  <a:srgbClr val="0000FF"/>
                </a:solidFill>
                <a:sym typeface="Wingdings" panose="05000000000000000000" pitchFamily="2" charset="2"/>
              </a:rPr>
              <a:t>Stage de minimum 6 semaines en L3 : </a:t>
            </a:r>
          </a:p>
          <a:p>
            <a:pPr lvl="0"/>
            <a:r>
              <a:rPr lang="fr-FR" sz="2000" dirty="0"/>
              <a:t>En accord avec le projet d'études/professionnel </a:t>
            </a:r>
          </a:p>
          <a:p>
            <a:pPr lvl="0"/>
            <a:r>
              <a:rPr lang="fr-FR" sz="2000" dirty="0"/>
              <a:t>En cohérence avec la formation</a:t>
            </a:r>
          </a:p>
          <a:p>
            <a:pPr lvl="0"/>
            <a:r>
              <a:rPr lang="fr-FR" sz="2000" dirty="0"/>
              <a:t>Utilisation pratique des langues de travail de l’étudiant</a:t>
            </a:r>
            <a:endParaRPr lang="fr-FR" sz="2200" dirty="0"/>
          </a:p>
          <a:p>
            <a:endParaRPr lang="fr-FR" dirty="0"/>
          </a:p>
        </p:txBody>
      </p:sp>
    </p:spTree>
    <p:extLst>
      <p:ext uri="{BB962C8B-B14F-4D97-AF65-F5344CB8AC3E}">
        <p14:creationId xmlns:p14="http://schemas.microsoft.com/office/powerpoint/2010/main" val="1407259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C08C5F4-EC87-4465-890D-393AF0B1AB1C}"/>
              </a:ext>
            </a:extLst>
          </p:cNvPr>
          <p:cNvSpPr>
            <a:spLocks noGrp="1"/>
          </p:cNvSpPr>
          <p:nvPr>
            <p:ph type="sldNum" sz="quarter" idx="12"/>
          </p:nvPr>
        </p:nvSpPr>
        <p:spPr/>
        <p:txBody>
          <a:bodyPr/>
          <a:lstStyle/>
          <a:p>
            <a:fld id="{2CEFAB9C-9D20-B149-B69D-443DC4350F1B}" type="slidenum">
              <a:rPr lang="fr-FR" smtClean="0"/>
              <a:pPr/>
              <a:t>8</a:t>
            </a:fld>
            <a:endParaRPr lang="fr-FR" dirty="0"/>
          </a:p>
        </p:txBody>
      </p:sp>
      <p:sp>
        <p:nvSpPr>
          <p:cNvPr id="4" name="Espace réservé du texte 3">
            <a:extLst>
              <a:ext uri="{FF2B5EF4-FFF2-40B4-BE49-F238E27FC236}">
                <a16:creationId xmlns:a16="http://schemas.microsoft.com/office/drawing/2014/main" id="{D34AA92A-4988-43AE-82A5-6B5EEA14E629}"/>
              </a:ext>
            </a:extLst>
          </p:cNvPr>
          <p:cNvSpPr>
            <a:spLocks noGrp="1"/>
          </p:cNvSpPr>
          <p:nvPr>
            <p:ph type="body" sz="quarter" idx="14"/>
          </p:nvPr>
        </p:nvSpPr>
        <p:spPr/>
        <p:txBody>
          <a:bodyPr>
            <a:normAutofit/>
          </a:bodyPr>
          <a:lstStyle/>
          <a:p>
            <a:r>
              <a:rPr lang="fr-FR" dirty="0"/>
              <a:t>Les avantages de la licence LEA de Strasbourg </a:t>
            </a:r>
          </a:p>
          <a:p>
            <a:endParaRPr lang="fr-FR" dirty="0"/>
          </a:p>
        </p:txBody>
      </p:sp>
      <p:sp>
        <p:nvSpPr>
          <p:cNvPr id="5" name="Espace réservé du texte 4">
            <a:extLst>
              <a:ext uri="{FF2B5EF4-FFF2-40B4-BE49-F238E27FC236}">
                <a16:creationId xmlns:a16="http://schemas.microsoft.com/office/drawing/2014/main" id="{DE474F57-F9B5-49C9-843E-E5A1C890623A}"/>
              </a:ext>
            </a:extLst>
          </p:cNvPr>
          <p:cNvSpPr>
            <a:spLocks noGrp="1"/>
          </p:cNvSpPr>
          <p:nvPr>
            <p:ph type="body" sz="quarter" idx="15"/>
          </p:nvPr>
        </p:nvSpPr>
        <p:spPr/>
        <p:txBody>
          <a:bodyPr/>
          <a:lstStyle/>
          <a:p>
            <a:endParaRPr lang="fr-FR"/>
          </a:p>
        </p:txBody>
      </p:sp>
      <p:sp>
        <p:nvSpPr>
          <p:cNvPr id="6" name="ZoneTexte 5">
            <a:extLst>
              <a:ext uri="{FF2B5EF4-FFF2-40B4-BE49-F238E27FC236}">
                <a16:creationId xmlns:a16="http://schemas.microsoft.com/office/drawing/2014/main" id="{70EEABFE-85FF-4B90-9334-FCA07903BF7B}"/>
              </a:ext>
            </a:extLst>
          </p:cNvPr>
          <p:cNvSpPr txBox="1"/>
          <p:nvPr/>
        </p:nvSpPr>
        <p:spPr>
          <a:xfrm>
            <a:off x="239151" y="1561514"/>
            <a:ext cx="8651631" cy="4770537"/>
          </a:xfrm>
          <a:prstGeom prst="rect">
            <a:avLst/>
          </a:prstGeom>
          <a:noFill/>
        </p:spPr>
        <p:txBody>
          <a:bodyPr wrap="square" rtlCol="0">
            <a:spAutoFit/>
          </a:bodyPr>
          <a:lstStyle/>
          <a:p>
            <a:pPr lvl="0"/>
            <a:r>
              <a:rPr lang="fr-FR" sz="2200" b="1" dirty="0">
                <a:solidFill>
                  <a:srgbClr val="0000FF"/>
                </a:solidFill>
                <a:sym typeface="Wingdings" panose="05000000000000000000" pitchFamily="2" charset="2"/>
              </a:rPr>
              <a:t> </a:t>
            </a:r>
            <a:r>
              <a:rPr lang="fr-FR" sz="2200" b="1" dirty="0">
                <a:solidFill>
                  <a:srgbClr val="0000FF"/>
                </a:solidFill>
              </a:rPr>
              <a:t>Ouverture au monde professionnel :</a:t>
            </a:r>
          </a:p>
          <a:p>
            <a:r>
              <a:rPr lang="fr-FR" sz="2200" dirty="0"/>
              <a:t>ateliers PPP, conférences MYF, option CUEJ, FLE, stages volontaires en L1 et L2, stage long obligatoire au dernier semestre</a:t>
            </a:r>
          </a:p>
          <a:p>
            <a:endParaRPr lang="fr-FR" sz="2200" dirty="0"/>
          </a:p>
          <a:p>
            <a:pPr marL="342900" lvl="0" indent="-342900">
              <a:buFont typeface="Wingdings" panose="05000000000000000000" pitchFamily="2" charset="2"/>
              <a:buChar char="à"/>
            </a:pPr>
            <a:r>
              <a:rPr lang="fr-FR" sz="2200" b="1" dirty="0">
                <a:solidFill>
                  <a:srgbClr val="0000FF"/>
                </a:solidFill>
              </a:rPr>
              <a:t>Variété des cours :</a:t>
            </a:r>
          </a:p>
          <a:p>
            <a:pPr lvl="0"/>
            <a:r>
              <a:rPr lang="fr-FR" sz="2200" dirty="0"/>
              <a:t>d’ouverture aux domaines professionnels</a:t>
            </a:r>
          </a:p>
          <a:p>
            <a:pPr marL="342900" lvl="0" indent="-342900">
              <a:buFont typeface="Wingdings" panose="05000000000000000000" pitchFamily="2" charset="2"/>
              <a:buChar char="à"/>
            </a:pPr>
            <a:endParaRPr lang="fr-FR" sz="2200" dirty="0"/>
          </a:p>
          <a:p>
            <a:pPr marL="342900" lvl="0" indent="-342900">
              <a:buFont typeface="Wingdings" panose="05000000000000000000" pitchFamily="2" charset="2"/>
              <a:buChar char="à"/>
            </a:pPr>
            <a:r>
              <a:rPr lang="fr-FR" sz="2200" b="1" dirty="0">
                <a:solidFill>
                  <a:srgbClr val="0000FF"/>
                </a:solidFill>
              </a:rPr>
              <a:t>Articulation avec les masters et les formations de l’</a:t>
            </a:r>
            <a:r>
              <a:rPr lang="fr-FR" sz="2200" b="1" dirty="0" err="1">
                <a:solidFill>
                  <a:srgbClr val="0000FF"/>
                </a:solidFill>
              </a:rPr>
              <a:t>Unistra</a:t>
            </a:r>
            <a:r>
              <a:rPr lang="fr-FR" sz="2200" b="1" dirty="0">
                <a:solidFill>
                  <a:srgbClr val="0000FF"/>
                </a:solidFill>
              </a:rPr>
              <a:t> : </a:t>
            </a:r>
          </a:p>
          <a:p>
            <a:pPr lvl="0"/>
            <a:r>
              <a:rPr lang="fr-FR" sz="2200" dirty="0"/>
              <a:t>Relation Internationales, Traduction (ITIRI), Communication multimédia et multilingue (CAWEB), Technologie des langues (TDL), Sciences politiques (IEP), EMS…</a:t>
            </a:r>
          </a:p>
          <a:p>
            <a:pPr marL="342900" lvl="0" indent="-342900">
              <a:buFont typeface="Wingdings" panose="05000000000000000000" pitchFamily="2" charset="2"/>
              <a:buChar char="à"/>
            </a:pPr>
            <a:endParaRPr lang="fr-FR" sz="2200" dirty="0"/>
          </a:p>
          <a:p>
            <a:pPr lvl="0"/>
            <a:r>
              <a:rPr lang="fr-FR" sz="2200" b="1" dirty="0">
                <a:solidFill>
                  <a:srgbClr val="0000FF"/>
                </a:solidFill>
                <a:sym typeface="Wingdings" panose="05000000000000000000" pitchFamily="2" charset="2"/>
              </a:rPr>
              <a:t> </a:t>
            </a:r>
            <a:r>
              <a:rPr lang="fr-FR" sz="2200" b="1" dirty="0">
                <a:solidFill>
                  <a:srgbClr val="0000FF"/>
                </a:solidFill>
              </a:rPr>
              <a:t>Reconnaissance </a:t>
            </a:r>
            <a:r>
              <a:rPr lang="fr-FR" sz="2200" dirty="0"/>
              <a:t>par le monde professionnel</a:t>
            </a:r>
          </a:p>
          <a:p>
            <a:endParaRPr lang="fr-FR" dirty="0"/>
          </a:p>
        </p:txBody>
      </p:sp>
    </p:spTree>
    <p:extLst>
      <p:ext uri="{BB962C8B-B14F-4D97-AF65-F5344CB8AC3E}">
        <p14:creationId xmlns:p14="http://schemas.microsoft.com/office/powerpoint/2010/main" val="3794677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82272671-1B6A-4554-9D17-17A48BDBE008}"/>
              </a:ext>
            </a:extLst>
          </p:cNvPr>
          <p:cNvSpPr>
            <a:spLocks noGrp="1"/>
          </p:cNvSpPr>
          <p:nvPr>
            <p:ph type="ftr" sz="quarter" idx="11"/>
          </p:nvPr>
        </p:nvSpPr>
        <p:spPr/>
        <p:txBody>
          <a:bodyPr/>
          <a:lstStyle/>
          <a:p>
            <a:r>
              <a:rPr lang="fr-FR"/>
              <a:t>Présentation L3 LLCER hors LIC – Ressources stage - emploi</a:t>
            </a:r>
            <a:endParaRPr lang="fr-FR" dirty="0"/>
          </a:p>
        </p:txBody>
      </p:sp>
      <p:sp>
        <p:nvSpPr>
          <p:cNvPr id="3" name="Espace réservé du numéro de diapositive 2">
            <a:extLst>
              <a:ext uri="{FF2B5EF4-FFF2-40B4-BE49-F238E27FC236}">
                <a16:creationId xmlns:a16="http://schemas.microsoft.com/office/drawing/2014/main" id="{EFCC904E-B9B7-4082-A5BD-C54594E892F2}"/>
              </a:ext>
            </a:extLst>
          </p:cNvPr>
          <p:cNvSpPr>
            <a:spLocks noGrp="1"/>
          </p:cNvSpPr>
          <p:nvPr>
            <p:ph type="sldNum" sz="quarter" idx="12"/>
          </p:nvPr>
        </p:nvSpPr>
        <p:spPr/>
        <p:txBody>
          <a:bodyPr/>
          <a:lstStyle/>
          <a:p>
            <a:fld id="{2CEFAB9C-9D20-B149-B69D-443DC4350F1B}" type="slidenum">
              <a:rPr lang="fr-FR" smtClean="0"/>
              <a:pPr/>
              <a:t>9</a:t>
            </a:fld>
            <a:endParaRPr lang="fr-FR" dirty="0"/>
          </a:p>
        </p:txBody>
      </p:sp>
      <p:sp>
        <p:nvSpPr>
          <p:cNvPr id="4" name="Espace réservé du texte 3">
            <a:extLst>
              <a:ext uri="{FF2B5EF4-FFF2-40B4-BE49-F238E27FC236}">
                <a16:creationId xmlns:a16="http://schemas.microsoft.com/office/drawing/2014/main" id="{D2F4B21D-03E2-4175-AC9E-D7A5A18C7DBA}"/>
              </a:ext>
            </a:extLst>
          </p:cNvPr>
          <p:cNvSpPr>
            <a:spLocks noGrp="1"/>
          </p:cNvSpPr>
          <p:nvPr>
            <p:ph type="body" sz="quarter" idx="14"/>
          </p:nvPr>
        </p:nvSpPr>
        <p:spPr/>
        <p:txBody>
          <a:bodyPr/>
          <a:lstStyle/>
          <a:p>
            <a:r>
              <a:rPr lang="fr-FR" dirty="0"/>
              <a:t>Focus LEA</a:t>
            </a:r>
          </a:p>
        </p:txBody>
      </p:sp>
      <p:sp>
        <p:nvSpPr>
          <p:cNvPr id="5" name="Espace réservé du texte 4">
            <a:extLst>
              <a:ext uri="{FF2B5EF4-FFF2-40B4-BE49-F238E27FC236}">
                <a16:creationId xmlns:a16="http://schemas.microsoft.com/office/drawing/2014/main" id="{0D224433-8BEC-425D-B296-35DDB831F2B4}"/>
              </a:ext>
            </a:extLst>
          </p:cNvPr>
          <p:cNvSpPr>
            <a:spLocks noGrp="1"/>
          </p:cNvSpPr>
          <p:nvPr>
            <p:ph type="body" sz="quarter" idx="15"/>
          </p:nvPr>
        </p:nvSpPr>
        <p:spPr/>
        <p:txBody>
          <a:bodyPr/>
          <a:lstStyle/>
          <a:p>
            <a:endParaRPr lang="fr-FR"/>
          </a:p>
        </p:txBody>
      </p:sp>
      <p:sp>
        <p:nvSpPr>
          <p:cNvPr id="6" name="Rectangle 5">
            <a:extLst>
              <a:ext uri="{FF2B5EF4-FFF2-40B4-BE49-F238E27FC236}">
                <a16:creationId xmlns:a16="http://schemas.microsoft.com/office/drawing/2014/main" id="{D1318C03-A74A-4A13-B7EA-F0B416296ACC}"/>
              </a:ext>
            </a:extLst>
          </p:cNvPr>
          <p:cNvSpPr/>
          <p:nvPr/>
        </p:nvSpPr>
        <p:spPr>
          <a:xfrm>
            <a:off x="203201" y="1574800"/>
            <a:ext cx="8771466" cy="4212050"/>
          </a:xfrm>
          <a:prstGeom prst="rect">
            <a:avLst/>
          </a:prstGeom>
        </p:spPr>
        <p:txBody>
          <a:bodyPr wrap="square">
            <a:spAutoFit/>
          </a:bodyPr>
          <a:lstStyle/>
          <a:p>
            <a:pPr>
              <a:lnSpc>
                <a:spcPct val="107000"/>
              </a:lnSpc>
              <a:spcBef>
                <a:spcPts val="800"/>
              </a:spcBef>
              <a:defRPr b="1">
                <a:solidFill>
                  <a:schemeClr val="accent1"/>
                </a:solidFill>
              </a:defRPr>
            </a:pPr>
            <a:r>
              <a:rPr lang="fr-FR" sz="2200" u="sng" dirty="0">
                <a:solidFill>
                  <a:srgbClr val="0000FF"/>
                </a:solidFill>
              </a:rPr>
              <a:t>Programme Focus-LEA d’activités culturelles</a:t>
            </a:r>
            <a:r>
              <a:rPr lang="fr-FR" sz="2200" dirty="0">
                <a:solidFill>
                  <a:srgbClr val="0000FF"/>
                </a:solidFill>
              </a:rPr>
              <a:t> (16 projets dont 8 encadrés par une convention de stage et reconnus dans le cursus de l’étudiant si c’est son choix)</a:t>
            </a:r>
          </a:p>
          <a:p>
            <a:pPr>
              <a:lnSpc>
                <a:spcPct val="107000"/>
              </a:lnSpc>
              <a:spcBef>
                <a:spcPts val="800"/>
              </a:spcBef>
              <a:defRPr b="1">
                <a:solidFill>
                  <a:schemeClr val="accent1"/>
                </a:solidFill>
              </a:defRPr>
            </a:pPr>
            <a:r>
              <a:rPr lang="fr-FR" sz="2200" dirty="0">
                <a:solidFill>
                  <a:srgbClr val="0000FF"/>
                </a:solidFill>
              </a:rPr>
              <a:t> </a:t>
            </a:r>
          </a:p>
          <a:p>
            <a:pPr>
              <a:lnSpc>
                <a:spcPct val="107000"/>
              </a:lnSpc>
              <a:spcBef>
                <a:spcPts val="800"/>
              </a:spcBef>
              <a:defRPr>
                <a:solidFill>
                  <a:schemeClr val="accent1"/>
                </a:solidFill>
              </a:defRPr>
            </a:pPr>
            <a:r>
              <a:rPr lang="fr-FR" sz="2200" dirty="0">
                <a:solidFill>
                  <a:schemeClr val="tx1">
                    <a:lumMod val="95000"/>
                    <a:lumOff val="5000"/>
                  </a:schemeClr>
                </a:solidFill>
              </a:rPr>
              <a:t>Radio, création radiophonique, magazine culturel, traduction, engagement humanitaire, concert, vidéo, jury littéraire, concours d’éloquence, théâtre…</a:t>
            </a:r>
          </a:p>
          <a:p>
            <a:pPr>
              <a:lnSpc>
                <a:spcPct val="107000"/>
              </a:lnSpc>
              <a:spcBef>
                <a:spcPts val="800"/>
              </a:spcBef>
              <a:defRPr>
                <a:solidFill>
                  <a:schemeClr val="accent1"/>
                </a:solidFill>
              </a:defRPr>
            </a:pPr>
            <a:r>
              <a:rPr lang="fr-FR" sz="2200" dirty="0">
                <a:hlinkClick r:id="rId2"/>
              </a:rPr>
              <a:t>http://focus-lea.unistra.fr/projets/</a:t>
            </a:r>
            <a:endParaRPr lang="fr-FR" sz="2200" dirty="0"/>
          </a:p>
          <a:p>
            <a:pPr>
              <a:lnSpc>
                <a:spcPct val="107000"/>
              </a:lnSpc>
              <a:spcBef>
                <a:spcPts val="800"/>
              </a:spcBef>
              <a:defRPr>
                <a:solidFill>
                  <a:schemeClr val="accent1"/>
                </a:solidFill>
              </a:defRPr>
            </a:pPr>
            <a:endParaRPr lang="fr-FR" sz="2200" dirty="0"/>
          </a:p>
          <a:p>
            <a:pPr>
              <a:lnSpc>
                <a:spcPct val="107000"/>
              </a:lnSpc>
              <a:spcBef>
                <a:spcPts val="800"/>
              </a:spcBef>
              <a:defRPr>
                <a:solidFill>
                  <a:schemeClr val="accent1"/>
                </a:solidFill>
              </a:defRPr>
            </a:pPr>
            <a:r>
              <a:rPr lang="fr-FR" sz="2200" dirty="0">
                <a:solidFill>
                  <a:schemeClr val="tx1">
                    <a:lumMod val="95000"/>
                    <a:lumOff val="5000"/>
                  </a:schemeClr>
                </a:solidFill>
              </a:rPr>
              <a:t>Véritable tremplin de professionnalisation, ce dispositif central de la Licence - accessible en UE d’option - met en scène de véritables gestions de projets. </a:t>
            </a:r>
          </a:p>
        </p:txBody>
      </p:sp>
    </p:spTree>
    <p:extLst>
      <p:ext uri="{BB962C8B-B14F-4D97-AF65-F5344CB8AC3E}">
        <p14:creationId xmlns:p14="http://schemas.microsoft.com/office/powerpoint/2010/main" val="922198156"/>
      </p:ext>
    </p:extLst>
  </p:cSld>
  <p:clrMapOvr>
    <a:masterClrMapping/>
  </p:clrMapOvr>
</p:sld>
</file>

<file path=ppt/theme/theme1.xml><?xml version="1.0" encoding="utf-8"?>
<a:theme xmlns:a="http://schemas.openxmlformats.org/drawingml/2006/main" name="Modele_diaporama_EAV">
  <a:themeElements>
    <a:clrScheme name="Université de Strasbourg">
      <a:dk1>
        <a:sysClr val="windowText" lastClr="000000"/>
      </a:dk1>
      <a:lt1>
        <a:sysClr val="window" lastClr="FFFFFF"/>
      </a:lt1>
      <a:dk2>
        <a:srgbClr val="FF071B"/>
      </a:dk2>
      <a:lt2>
        <a:srgbClr val="F0EDEB"/>
      </a:lt2>
      <a:accent1>
        <a:srgbClr val="7CC9F4"/>
      </a:accent1>
      <a:accent2>
        <a:srgbClr val="198C2C"/>
      </a:accent2>
      <a:accent3>
        <a:srgbClr val="3A0CCD"/>
      </a:accent3>
      <a:accent4>
        <a:srgbClr val="9E6048"/>
      </a:accent4>
      <a:accent5>
        <a:srgbClr val="F0929A"/>
      </a:accent5>
      <a:accent6>
        <a:srgbClr val="9F534C"/>
      </a:accent6>
      <a:hlink>
        <a:srgbClr val="2442D4"/>
      </a:hlink>
      <a:folHlink>
        <a:srgbClr val="402A7E"/>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Modele_diaporama_EAV</Template>
  <TotalTime>12140</TotalTime>
  <Words>1252</Words>
  <Application>Microsoft Office PowerPoint</Application>
  <PresentationFormat>Affichage à l'écran (4:3)</PresentationFormat>
  <Paragraphs>187</Paragraphs>
  <Slides>22</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22</vt:i4>
      </vt:variant>
    </vt:vector>
  </HeadingPairs>
  <TitlesOfParts>
    <vt:vector size="29" baseType="lpstr">
      <vt:lpstr>Arial</vt:lpstr>
      <vt:lpstr>Calibri</vt:lpstr>
      <vt:lpstr>Lucida Grande</vt:lpstr>
      <vt:lpstr>Trebuchet MS</vt:lpstr>
      <vt:lpstr>Unistra A</vt:lpstr>
      <vt:lpstr>Wingdings</vt:lpstr>
      <vt:lpstr>Modele_diaporama_EAV</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Magali Schaffner</dc:creator>
  <cp:lastModifiedBy>Anissa MOUCHABATAI</cp:lastModifiedBy>
  <cp:revision>87</cp:revision>
  <dcterms:created xsi:type="dcterms:W3CDTF">2017-11-30T08:43:09Z</dcterms:created>
  <dcterms:modified xsi:type="dcterms:W3CDTF">2020-06-09T12:23:51Z</dcterms:modified>
</cp:coreProperties>
</file>